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324" r:id="rId3"/>
    <p:sldId id="272" r:id="rId4"/>
    <p:sldId id="309" r:id="rId5"/>
    <p:sldId id="310" r:id="rId6"/>
    <p:sldId id="261" r:id="rId7"/>
    <p:sldId id="262" r:id="rId8"/>
    <p:sldId id="264" r:id="rId9"/>
    <p:sldId id="267" r:id="rId10"/>
    <p:sldId id="271" r:id="rId11"/>
    <p:sldId id="337" r:id="rId12"/>
    <p:sldId id="274" r:id="rId13"/>
    <p:sldId id="277" r:id="rId14"/>
    <p:sldId id="278" r:id="rId15"/>
    <p:sldId id="279" r:id="rId16"/>
    <p:sldId id="329" r:id="rId17"/>
    <p:sldId id="338" r:id="rId18"/>
    <p:sldId id="318" r:id="rId19"/>
    <p:sldId id="280" r:id="rId20"/>
    <p:sldId id="317" r:id="rId21"/>
    <p:sldId id="331" r:id="rId22"/>
    <p:sldId id="333" r:id="rId23"/>
    <p:sldId id="336" r:id="rId2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BEF1EF6-36BE-4EF8-8D0D-D1A3C5751437}">
          <p14:sldIdLst>
            <p14:sldId id="256"/>
            <p14:sldId id="324"/>
            <p14:sldId id="272"/>
            <p14:sldId id="309"/>
            <p14:sldId id="310"/>
            <p14:sldId id="261"/>
            <p14:sldId id="262"/>
            <p14:sldId id="264"/>
            <p14:sldId id="267"/>
            <p14:sldId id="271"/>
            <p14:sldId id="337"/>
            <p14:sldId id="274"/>
            <p14:sldId id="277"/>
            <p14:sldId id="278"/>
            <p14:sldId id="279"/>
            <p14:sldId id="329"/>
            <p14:sldId id="338"/>
            <p14:sldId id="318"/>
            <p14:sldId id="280"/>
            <p14:sldId id="317"/>
            <p14:sldId id="331"/>
            <p14:sldId id="333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9822" autoAdjust="0"/>
  </p:normalViewPr>
  <p:slideViewPr>
    <p:cSldViewPr snapToGrid="0">
      <p:cViewPr varScale="1">
        <p:scale>
          <a:sx n="89" d="100"/>
          <a:sy n="89" d="100"/>
        </p:scale>
        <p:origin x="136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5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emf"/><Relationship Id="rId7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image" Target="../media/image5.emf"/><Relationship Id="rId6" Type="http://schemas.openxmlformats.org/officeDocument/2006/relationships/image" Target="../media/image16.emf"/><Relationship Id="rId11" Type="http://schemas.openxmlformats.org/officeDocument/2006/relationships/image" Target="../media/image13.emf"/><Relationship Id="rId5" Type="http://schemas.openxmlformats.org/officeDocument/2006/relationships/image" Target="../media/image15.emf"/><Relationship Id="rId10" Type="http://schemas.openxmlformats.org/officeDocument/2006/relationships/image" Target="../media/image12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3.emf"/><Relationship Id="rId1" Type="http://schemas.openxmlformats.org/officeDocument/2006/relationships/image" Target="../media/image20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246543-7161-44BC-82C7-75FE64CC03E2}" type="datetimeFigureOut">
              <a:rPr lang="es-ES" smtClean="0"/>
              <a:t>28/11/2013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E8807A0-D95A-4EA9-B293-98E0BE0B29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39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diameter</a:t>
            </a:r>
            <a:r>
              <a:rPr lang="es-ES" baseline="0" dirty="0" smtClean="0"/>
              <a:t> of a </a:t>
            </a:r>
            <a:r>
              <a:rPr lang="es-ES" baseline="0" dirty="0" err="1" smtClean="0"/>
              <a:t>dragonfly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topology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3;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minimal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between</a:t>
            </a:r>
            <a:r>
              <a:rPr lang="es-ES" baseline="0" dirty="0" smtClean="0"/>
              <a:t> 2 </a:t>
            </a:r>
            <a:r>
              <a:rPr lang="es-ES" baseline="0" dirty="0" err="1" smtClean="0"/>
              <a:t>nodes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employ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3 </a:t>
            </a:r>
            <a:r>
              <a:rPr lang="es-ES" baseline="0" dirty="0" err="1" smtClean="0"/>
              <a:t>hops</a:t>
            </a:r>
            <a:r>
              <a:rPr lang="es-ES" baseline="0" dirty="0" smtClean="0"/>
              <a:t>: 1 local hop </a:t>
            </a:r>
            <a:r>
              <a:rPr lang="es-ES" baseline="0" dirty="0" err="1" smtClean="0"/>
              <a:t>from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source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router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source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connected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destination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, 1 global hop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destination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finally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local hop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connected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destination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node</a:t>
            </a:r>
            <a:r>
              <a:rPr lang="es-ES" baseline="0" dirty="0" smtClean="0"/>
              <a:t>.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Dragonfly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topology</a:t>
            </a:r>
            <a:r>
              <a:rPr lang="es-ES" baseline="0" dirty="0" smtClean="0"/>
              <a:t> induces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appearence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cycles</a:t>
            </a:r>
            <a:r>
              <a:rPr lang="es-ES" baseline="0" dirty="0" smtClean="0"/>
              <a:t>.  </a:t>
            </a:r>
            <a:r>
              <a:rPr lang="es-ES" baseline="0" dirty="0" err="1" smtClean="0"/>
              <a:t>Former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proposal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rely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use of virtual </a:t>
            </a:r>
            <a:r>
              <a:rPr lang="es-ES" baseline="0" dirty="0" err="1" smtClean="0"/>
              <a:t>channels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viseted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predefined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dealock</a:t>
            </a:r>
            <a:r>
              <a:rPr lang="es-ES" baseline="0" dirty="0" smtClean="0"/>
              <a:t>.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minimal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routing</a:t>
            </a:r>
            <a:r>
              <a:rPr lang="es-ES" baseline="0" dirty="0" smtClean="0"/>
              <a:t>, 2 </a:t>
            </a:r>
            <a:r>
              <a:rPr lang="es-ES" baseline="0" dirty="0" err="1" smtClean="0"/>
              <a:t>would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deadlock</a:t>
            </a:r>
            <a:r>
              <a:rPr lang="es-ES" baseline="0" dirty="0" smtClean="0"/>
              <a:t> in a </a:t>
            </a:r>
            <a:r>
              <a:rPr lang="es-ES" baseline="0" dirty="0" err="1" smtClean="0"/>
              <a:t>dragonfly</a:t>
            </a:r>
            <a:r>
              <a:rPr lang="es-ES" baseline="0" dirty="0" smtClean="0"/>
              <a:t>. 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Minimal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provides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good</a:t>
            </a:r>
            <a:r>
              <a:rPr lang="es-ES" baseline="0" dirty="0" smtClean="0"/>
              <a:t> performance </a:t>
            </a:r>
            <a:r>
              <a:rPr lang="es-ES" baseline="0" dirty="0" err="1" smtClean="0"/>
              <a:t>under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uniform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patterns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However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under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adversarial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paterns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saturation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certain</a:t>
            </a:r>
            <a:r>
              <a:rPr lang="es-ES" baseline="0" dirty="0" smtClean="0"/>
              <a:t> global links can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</a:t>
            </a: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262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balance </a:t>
            </a:r>
            <a:r>
              <a:rPr lang="es-ES" dirty="0" err="1" smtClean="0"/>
              <a:t>the</a:t>
            </a:r>
            <a:r>
              <a:rPr lang="es-ES" dirty="0" smtClean="0"/>
              <a:t> use of global links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adversarial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patterns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nonminimal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routing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used</a:t>
            </a:r>
            <a:r>
              <a:rPr lang="es-ES" baseline="0" dirty="0" smtClean="0"/>
              <a:t>.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Valiant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routing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intermediate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chosen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randomly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among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those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network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misroute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packet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minimally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intermadiated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, and </a:t>
            </a:r>
            <a:r>
              <a:rPr lang="es-ES" baseline="0" dirty="0" err="1" smtClean="0"/>
              <a:t>finally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minimally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destination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node</a:t>
            </a:r>
            <a:r>
              <a:rPr lang="es-ES" baseline="0" dirty="0" smtClean="0"/>
              <a:t>.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saturated</a:t>
            </a:r>
            <a:r>
              <a:rPr lang="es-ES" baseline="0" dirty="0" smtClean="0"/>
              <a:t> link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avoided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However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longest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5 </a:t>
            </a:r>
            <a:r>
              <a:rPr lang="es-ES" baseline="0" dirty="0" err="1" smtClean="0"/>
              <a:t>hops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doubles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latency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halves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throughput</a:t>
            </a:r>
            <a:r>
              <a:rPr lang="es-ES" baseline="0" dirty="0" smtClean="0"/>
              <a:t>.</a:t>
            </a:r>
          </a:p>
          <a:p>
            <a:pPr>
              <a:buFontTx/>
              <a:buChar char="-"/>
            </a:pPr>
            <a:r>
              <a:rPr lang="es-ES" baseline="0" dirty="0" smtClean="0"/>
              <a:t>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case, 3VC’s per local </a:t>
            </a:r>
            <a:r>
              <a:rPr lang="es-ES" baseline="0" dirty="0" err="1" smtClean="0"/>
              <a:t>port</a:t>
            </a:r>
            <a:r>
              <a:rPr lang="es-ES" baseline="0" dirty="0" smtClean="0"/>
              <a:t> a 2VC’s per global </a:t>
            </a:r>
            <a:r>
              <a:rPr lang="es-ES" baseline="0" dirty="0" err="1" smtClean="0"/>
              <a:t>port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needed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deadlock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24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-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Adaptive routing relies in the state of the network to decide between minimal and non-minimal routing maximizing performance</a:t>
            </a:r>
          </a:p>
          <a:p>
            <a:pPr>
              <a:buFontTx/>
              <a:buChar char="-"/>
            </a:pPr>
            <a:r>
              <a:rPr lang="en-US" noProof="0" dirty="0" smtClean="0"/>
              <a:t>As</a:t>
            </a:r>
            <a:r>
              <a:rPr lang="en-US" baseline="0" noProof="0" dirty="0" smtClean="0"/>
              <a:t> source routing takes that decision at injection time, the information about congested global queues could be not available at the source router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With </a:t>
            </a:r>
            <a:r>
              <a:rPr lang="en-US" baseline="0" noProof="0" dirty="0" err="1" smtClean="0"/>
              <a:t>PiggyBacking</a:t>
            </a:r>
            <a:r>
              <a:rPr lang="en-US" baseline="0" noProof="0" dirty="0" smtClean="0"/>
              <a:t> routing, each router flags if a global queue is congested or not. Then, this information is broadcast to the neighbor nodes.</a:t>
            </a:r>
          </a:p>
          <a:p>
            <a:pPr>
              <a:buFontTx/>
              <a:buChar char="-"/>
            </a:pPr>
            <a:r>
              <a:rPr lang="en-US" baseline="0" noProof="0" dirty="0" smtClean="0"/>
              <a:t> It chooses at injection time between minimal or valiant routing taking into account that remote information 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77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Until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glbal</a:t>
            </a:r>
            <a:r>
              <a:rPr lang="es-ES" baseline="0" dirty="0" smtClean="0"/>
              <a:t> links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assumed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potential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bottleneck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dragonfly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interconnection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networks</a:t>
            </a:r>
            <a:endParaRPr lang="es-ES" baseline="0" dirty="0" smtClean="0"/>
          </a:p>
          <a:p>
            <a:pPr>
              <a:buFontTx/>
              <a:buChar char="-"/>
            </a:pPr>
            <a:r>
              <a:rPr lang="es-ES" baseline="0" dirty="0" smtClean="0"/>
              <a:t>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study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saturation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local links.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bottleneck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dragonfly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interconnection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networks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can reduce performance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1/h.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example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dragonfly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parameter</a:t>
            </a:r>
            <a:r>
              <a:rPr lang="es-ES" baseline="0" dirty="0" smtClean="0"/>
              <a:t> H=16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would</a:t>
            </a:r>
            <a:r>
              <a:rPr lang="es-ES" baseline="0" dirty="0" smtClean="0"/>
              <a:t> mean a </a:t>
            </a:r>
            <a:r>
              <a:rPr lang="es-ES" baseline="0" dirty="0" err="1" smtClean="0"/>
              <a:t>maximum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throughput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lower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than</a:t>
            </a:r>
            <a:r>
              <a:rPr lang="es-ES" baseline="0" dirty="0" smtClean="0"/>
              <a:t> 7%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are 2 </a:t>
            </a:r>
            <a:r>
              <a:rPr lang="es-ES" baseline="0" dirty="0" err="1" smtClean="0"/>
              <a:t>possible</a:t>
            </a:r>
            <a:r>
              <a:rPr lang="es-ES" baseline="0" dirty="0" smtClean="0"/>
              <a:t> causes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saturation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local links.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intra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communication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Neighbor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nodes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communication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patterns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common</a:t>
            </a:r>
            <a:r>
              <a:rPr lang="es-ES" baseline="0" dirty="0" smtClean="0"/>
              <a:t>.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case </a:t>
            </a:r>
            <a:r>
              <a:rPr lang="es-ES" baseline="0" dirty="0" err="1" smtClean="0"/>
              <a:t>every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node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sends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nodes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neighbor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router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oone</a:t>
            </a:r>
            <a:r>
              <a:rPr lang="es-ES" baseline="0" dirty="0" smtClean="0"/>
              <a:t> local link </a:t>
            </a:r>
            <a:r>
              <a:rPr lang="es-ES" baseline="0" dirty="0" err="1" smtClean="0"/>
              <a:t>connectin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both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saturate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1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mechanism</a:t>
            </a:r>
            <a:r>
              <a:rPr lang="es-ES" dirty="0" smtClean="0"/>
              <a:t> OFAR</a:t>
            </a:r>
            <a:r>
              <a:rPr lang="es-ES" baseline="0" dirty="0" smtClean="0"/>
              <a:t> decides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route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minimal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not-minimally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each</a:t>
            </a:r>
            <a:r>
              <a:rPr lang="es-ES" baseline="0" dirty="0" smtClean="0"/>
              <a:t> hop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network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congestion</a:t>
            </a:r>
            <a:r>
              <a:rPr lang="es-ES" baseline="0" dirty="0" smtClean="0"/>
              <a:t>.</a:t>
            </a:r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local </a:t>
            </a:r>
            <a:r>
              <a:rPr lang="es-ES" baseline="0" dirty="0" err="1" smtClean="0"/>
              <a:t>misrouting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allowed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when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traffic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external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both</a:t>
            </a:r>
            <a:r>
              <a:rPr lang="es-ES" baseline="0" dirty="0" smtClean="0"/>
              <a:t> local and global </a:t>
            </a:r>
            <a:r>
              <a:rPr lang="es-ES" baseline="0" dirty="0" err="1" smtClean="0"/>
              <a:t>misrouting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allowed</a:t>
            </a:r>
            <a:endParaRPr lang="es-ES" baseline="0" dirty="0" smtClean="0"/>
          </a:p>
          <a:p>
            <a:pPr>
              <a:buFontTx/>
              <a:buChar char="-"/>
            </a:pP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saturation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local links </a:t>
            </a:r>
            <a:r>
              <a:rPr lang="es-ES" baseline="0" dirty="0" err="1" smtClean="0"/>
              <a:t>by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enabling</a:t>
            </a:r>
            <a:r>
              <a:rPr lang="es-ES" baseline="0" dirty="0" smtClean="0"/>
              <a:t> local </a:t>
            </a:r>
            <a:r>
              <a:rPr lang="es-ES" baseline="0" dirty="0" err="1" smtClean="0"/>
              <a:t>misrouting</a:t>
            </a:r>
            <a:r>
              <a:rPr lang="es-ES" baseline="0" dirty="0" smtClean="0"/>
              <a:t>.</a:t>
            </a:r>
          </a:p>
          <a:p>
            <a:pPr>
              <a:buFontTx/>
              <a:buChar char="-"/>
            </a:pPr>
            <a:r>
              <a:rPr lang="es-ES" baseline="0" dirty="0" smtClean="0"/>
              <a:t> OFAR-L </a:t>
            </a:r>
            <a:r>
              <a:rPr lang="es-ES" baseline="0" dirty="0" err="1" smtClean="0"/>
              <a:t>model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allow</a:t>
            </a:r>
            <a:r>
              <a:rPr lang="es-ES" baseline="0" dirty="0" smtClean="0"/>
              <a:t> local </a:t>
            </a:r>
            <a:r>
              <a:rPr lang="es-ES" baseline="0" dirty="0" err="1" smtClean="0"/>
              <a:t>misrouting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used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dissect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specific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mechanisms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using</a:t>
            </a:r>
            <a:r>
              <a:rPr lang="es-ES" baseline="0" dirty="0" smtClean="0"/>
              <a:t> local </a:t>
            </a:r>
            <a:r>
              <a:rPr lang="es-ES" baseline="0" dirty="0" err="1" smtClean="0"/>
              <a:t>msrouting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mechanism</a:t>
            </a:r>
            <a:endParaRPr lang="es-ES" baseline="0" dirty="0" smtClean="0"/>
          </a:p>
          <a:p>
            <a:pPr>
              <a:buFontTx/>
              <a:buChar char="-"/>
            </a:pPr>
            <a:r>
              <a:rPr lang="es-ES" baseline="0" dirty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OFAR 6 virtual </a:t>
            </a:r>
            <a:r>
              <a:rPr lang="es-ES" baseline="0" dirty="0" err="1" smtClean="0"/>
              <a:t>channels</a:t>
            </a:r>
            <a:r>
              <a:rPr lang="es-ES" baseline="0" dirty="0" smtClean="0"/>
              <a:t> per local </a:t>
            </a:r>
            <a:r>
              <a:rPr lang="es-ES" baseline="0" dirty="0" err="1" smtClean="0"/>
              <a:t>port</a:t>
            </a:r>
            <a:r>
              <a:rPr lang="es-ES" baseline="0" dirty="0" smtClean="0"/>
              <a:t> and 2 per global </a:t>
            </a:r>
            <a:r>
              <a:rPr lang="es-ES" baseline="0" dirty="0" err="1" smtClean="0"/>
              <a:t>port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avoid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deadlock</a:t>
            </a:r>
            <a:r>
              <a:rPr lang="es-ES" baseline="0" dirty="0" smtClean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65A8E-0668-417A-8AA1-A280B7F3311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2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7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07A0-D95A-4EA9-B293-98E0BE0B29F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59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44C6932-34B9-4DDF-A43C-9E6ED909D71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5" Type="http://schemas.openxmlformats.org/officeDocument/2006/relationships/image" Target="../media/image5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9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emf"/><Relationship Id="rId25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5.emf"/><Relationship Id="rId15" Type="http://schemas.openxmlformats.org/officeDocument/2006/relationships/image" Target="../media/image16.emf"/><Relationship Id="rId23" Type="http://schemas.openxmlformats.org/officeDocument/2006/relationships/image" Target="../media/image12.e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e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0.emf"/><Relationship Id="rId10" Type="http://schemas.openxmlformats.org/officeDocument/2006/relationships/image" Target="../media/image21.e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Efficient Routing Mechanisms for Dragonfly Networks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251608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Marina García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Enrique Vallejo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Ramón </a:t>
            </a:r>
            <a:r>
              <a:rPr lang="es-ES" dirty="0" err="1" smtClean="0">
                <a:solidFill>
                  <a:schemeClr val="tx1"/>
                </a:solidFill>
              </a:rPr>
              <a:t>Beivide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Miguel Odriozola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Mateo Valero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International </a:t>
            </a:r>
            <a:r>
              <a:rPr lang="es-ES" dirty="0" err="1" smtClean="0">
                <a:solidFill>
                  <a:schemeClr val="tx1"/>
                </a:solidFill>
              </a:rPr>
              <a:t>Conference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Parallel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Processing</a:t>
            </a:r>
            <a:r>
              <a:rPr lang="es-ES" dirty="0" smtClean="0">
                <a:solidFill>
                  <a:schemeClr val="tx1"/>
                </a:solidFill>
              </a:rPr>
              <a:t> – Oct’2013</a:t>
            </a: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Picture 16" descr="logo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40830" y="3806557"/>
            <a:ext cx="1181193" cy="1184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6" descr="http://www.clusterresources.com/media/Logos/BS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940" y="3700485"/>
            <a:ext cx="1566560" cy="139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BM international recognition (1972-   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018" y="3903559"/>
            <a:ext cx="1760781" cy="108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0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.2 In-transit Misrouting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199" y="1579584"/>
            <a:ext cx="5677218" cy="48737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“</a:t>
            </a:r>
            <a:r>
              <a:rPr lang="en-US" dirty="0">
                <a:sym typeface="Wingdings" pitchFamily="2" charset="2"/>
              </a:rPr>
              <a:t>Local </a:t>
            </a:r>
            <a:r>
              <a:rPr lang="en-US" dirty="0" smtClean="0">
                <a:sym typeface="Wingdings" pitchFamily="2" charset="2"/>
              </a:rPr>
              <a:t>misrouting” avoids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saturated local links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Send packets to a different node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within the group (non-minimal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local hop), then to the destination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(minimal local hop)</a:t>
            </a:r>
          </a:p>
          <a:p>
            <a:r>
              <a:rPr lang="en-US" dirty="0" smtClean="0">
                <a:sym typeface="Wingdings" pitchFamily="2" charset="2"/>
              </a:rPr>
              <a:t>Longest path: 8 hops</a:t>
            </a:r>
          </a:p>
          <a:p>
            <a:pPr>
              <a:buNone/>
            </a:pPr>
            <a:endParaRPr lang="en-US" sz="1100" dirty="0" smtClean="0">
              <a:sym typeface="Wingdings" pitchFamily="2" charset="2"/>
            </a:endParaRPr>
          </a:p>
          <a:p>
            <a:pPr>
              <a:buNone/>
            </a:pPr>
            <a:endParaRPr lang="en-US" sz="1100" dirty="0">
              <a:sym typeface="Wingdings" pitchFamily="2" charset="2"/>
            </a:endParaRPr>
          </a:p>
          <a:p>
            <a:pPr>
              <a:buNone/>
            </a:pPr>
            <a:endParaRPr lang="en-US" sz="11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800" b="1" i="1" dirty="0" smtClean="0">
                <a:sym typeface="Wingdings" pitchFamily="2" charset="2"/>
              </a:rPr>
              <a:t> – </a:t>
            </a:r>
            <a: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800" b="1" i="1" dirty="0" smtClean="0">
                <a:sym typeface="Wingdings" pitchFamily="2" charset="2"/>
              </a:rPr>
              <a:t> – </a:t>
            </a:r>
            <a:r>
              <a:rPr lang="en-US" sz="1800" b="1" i="1" dirty="0" smtClean="0">
                <a:solidFill>
                  <a:srgbClr val="00B050"/>
                </a:solidFill>
                <a:sym typeface="Wingdings" pitchFamily="2" charset="2"/>
              </a:rPr>
              <a:t>global</a:t>
            </a:r>
            <a:r>
              <a:rPr lang="en-US" sz="1800" b="1" i="1" dirty="0" smtClean="0">
                <a:sym typeface="Wingdings" pitchFamily="2" charset="2"/>
              </a:rPr>
              <a:t> – </a:t>
            </a:r>
            <a: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800" b="1" i="1" dirty="0" smtClean="0">
                <a:sym typeface="Wingdings" pitchFamily="2" charset="2"/>
              </a:rPr>
              <a:t> – </a:t>
            </a:r>
            <a: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r>
              <a:rPr lang="en-US" sz="1800" b="1" i="1" dirty="0" smtClean="0">
                <a:sym typeface="Wingdings" pitchFamily="2" charset="2"/>
              </a:rPr>
              <a:t> – </a:t>
            </a:r>
            <a:r>
              <a:rPr lang="en-US" sz="1800" b="1" i="1" dirty="0" smtClean="0">
                <a:solidFill>
                  <a:srgbClr val="00B050"/>
                </a:solidFill>
                <a:sym typeface="Wingdings" pitchFamily="2" charset="2"/>
              </a:rPr>
              <a:t>global</a:t>
            </a:r>
            <a:r>
              <a:rPr lang="en-US" sz="1800" b="1" i="1" dirty="0" smtClean="0">
                <a:sym typeface="Wingdings" pitchFamily="2" charset="2"/>
              </a:rPr>
              <a:t> –</a:t>
            </a:r>
            <a: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  <a:t> local </a:t>
            </a:r>
            <a:r>
              <a:rPr lang="en-US" sz="1800" b="1" i="1" dirty="0" smtClean="0">
                <a:sym typeface="Wingdings" pitchFamily="2" charset="2"/>
              </a:rPr>
              <a:t>– </a:t>
            </a:r>
            <a: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  <a:t>local</a:t>
            </a:r>
            <a:br>
              <a:rPr lang="en-US" sz="1800" b="1" i="1" dirty="0" smtClean="0">
                <a:solidFill>
                  <a:srgbClr val="7030A0"/>
                </a:solidFill>
                <a:sym typeface="Wingdings" pitchFamily="2" charset="2"/>
              </a:rPr>
            </a:br>
            <a:endParaRPr lang="en-US" sz="1800" dirty="0" smtClean="0">
              <a:sym typeface="Wingdings" pitchFamily="2" charset="2"/>
            </a:endParaRPr>
          </a:p>
          <a:p>
            <a:pPr lvl="1">
              <a:buNone/>
            </a:pPr>
            <a:endParaRPr lang="en-US" sz="1800" b="1" i="1" dirty="0" smtClean="0">
              <a:solidFill>
                <a:srgbClr val="7030A0"/>
              </a:solidFill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Deadlock </a:t>
            </a:r>
            <a:r>
              <a:rPr lang="en-US" dirty="0">
                <a:sym typeface="Wingdings" pitchFamily="2" charset="2"/>
              </a:rPr>
              <a:t>avoidance</a:t>
            </a:r>
            <a:r>
              <a:rPr lang="en-US" dirty="0" smtClean="0">
                <a:sym typeface="Wingdings" pitchFamily="2" charset="2"/>
              </a:rPr>
              <a:t>: 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Distance-based mechanisms (PAR-6/2):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6 VCs </a:t>
            </a:r>
            <a:r>
              <a:rPr lang="en-US" dirty="0" smtClean="0">
                <a:sym typeface="Wingdings" pitchFamily="2" charset="2"/>
              </a:rPr>
              <a:t>per local port +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2 VC </a:t>
            </a:r>
            <a:r>
              <a:rPr lang="en-US" dirty="0" smtClean="0">
                <a:sym typeface="Wingdings" pitchFamily="2" charset="2"/>
              </a:rPr>
              <a:t>per global port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Our base mechanism, but too costly!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OFAR [5] supports local and global misrouting without VCs.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Separate escape </a:t>
            </a:r>
            <a:r>
              <a:rPr lang="en-US" dirty="0" err="1" smtClean="0">
                <a:sym typeface="Wingdings" pitchFamily="2" charset="2"/>
              </a:rPr>
              <a:t>subnetwork</a:t>
            </a:r>
            <a:r>
              <a:rPr lang="en-US" dirty="0" smtClean="0">
                <a:sym typeface="Wingdings" pitchFamily="2" charset="2"/>
              </a:rPr>
              <a:t> to prevent deadlock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Problems: congestion and unbounded paths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87378" y="3510732"/>
            <a:ext cx="5291452" cy="648072"/>
            <a:chOff x="674108" y="4005064"/>
            <a:chExt cx="6138483" cy="660951"/>
          </a:xfrm>
        </p:grpSpPr>
        <p:sp>
          <p:nvSpPr>
            <p:cNvPr id="4" name="3 Elipse"/>
            <p:cNvSpPr/>
            <p:nvPr/>
          </p:nvSpPr>
          <p:spPr>
            <a:xfrm>
              <a:off x="5372431" y="4017943"/>
              <a:ext cx="1440160" cy="64807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674108" y="4005064"/>
              <a:ext cx="1440160" cy="64807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6" name="5 Elipse"/>
            <p:cNvSpPr/>
            <p:nvPr/>
          </p:nvSpPr>
          <p:spPr>
            <a:xfrm>
              <a:off x="3007298" y="4017943"/>
              <a:ext cx="1440160" cy="64807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70C0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17" y="1509107"/>
            <a:ext cx="4106874" cy="341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10</a:t>
            </a:fld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19949" y="6407168"/>
            <a:ext cx="829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[5] </a:t>
            </a:r>
            <a:r>
              <a:rPr lang="es-ES" sz="1400" dirty="0"/>
              <a:t>M. </a:t>
            </a:r>
            <a:r>
              <a:rPr lang="es-ES" sz="1400" dirty="0" smtClean="0"/>
              <a:t>García </a:t>
            </a:r>
            <a:r>
              <a:rPr lang="es-ES" sz="1400" i="1" dirty="0" smtClean="0"/>
              <a:t>et al</a:t>
            </a:r>
            <a:r>
              <a:rPr lang="en-US" sz="1400" dirty="0" smtClean="0"/>
              <a:t>, </a:t>
            </a:r>
            <a:r>
              <a:rPr lang="en-US" sz="1400" dirty="0"/>
              <a:t>“On-the-fly adaptive routing in </a:t>
            </a:r>
            <a:r>
              <a:rPr lang="en-US" sz="1400" dirty="0" smtClean="0"/>
              <a:t>high-radix hierarchical </a:t>
            </a:r>
            <a:r>
              <a:rPr lang="en-US" sz="1400" dirty="0"/>
              <a:t>networks,” </a:t>
            </a:r>
            <a:r>
              <a:rPr lang="en-US" sz="1400" dirty="0" smtClean="0"/>
              <a:t>ICPP’12</a:t>
            </a:r>
            <a:endParaRPr lang="en-US" sz="1400" dirty="0" smtClean="0"/>
          </a:p>
        </p:txBody>
      </p:sp>
      <p:grpSp>
        <p:nvGrpSpPr>
          <p:cNvPr id="18" name="17 Grupo"/>
          <p:cNvGrpSpPr/>
          <p:nvPr/>
        </p:nvGrpSpPr>
        <p:grpSpPr>
          <a:xfrm>
            <a:off x="3997954" y="2562896"/>
            <a:ext cx="1810418" cy="812402"/>
            <a:chOff x="3985075" y="2524259"/>
            <a:chExt cx="1810418" cy="812402"/>
          </a:xfrm>
        </p:grpSpPr>
        <p:sp>
          <p:nvSpPr>
            <p:cNvPr id="9" name="8 CuadroTexto"/>
            <p:cNvSpPr txBox="1"/>
            <p:nvPr/>
          </p:nvSpPr>
          <p:spPr>
            <a:xfrm>
              <a:off x="3985075" y="2813441"/>
              <a:ext cx="1239442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Non-minimal </a:t>
              </a:r>
              <a:br>
                <a:rPr lang="en-US" sz="1400" dirty="0" smtClean="0"/>
              </a:br>
              <a:r>
                <a:rPr lang="en-US" sz="1400" dirty="0" smtClean="0"/>
                <a:t>local hop</a:t>
              </a:r>
              <a:endParaRPr lang="en-US" sz="1400" dirty="0"/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 flipV="1">
              <a:off x="5112913" y="2524259"/>
              <a:ext cx="682580" cy="2891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5995414" y="853014"/>
            <a:ext cx="901209" cy="1207606"/>
            <a:chOff x="5905261" y="840135"/>
            <a:chExt cx="901209" cy="1207606"/>
          </a:xfrm>
        </p:grpSpPr>
        <p:sp>
          <p:nvSpPr>
            <p:cNvPr id="16" name="15 CuadroTexto"/>
            <p:cNvSpPr txBox="1"/>
            <p:nvPr/>
          </p:nvSpPr>
          <p:spPr>
            <a:xfrm>
              <a:off x="5905261" y="840135"/>
              <a:ext cx="901209" cy="523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Minimal </a:t>
              </a:r>
              <a:br>
                <a:rPr lang="en-US" sz="1400" dirty="0" smtClean="0"/>
              </a:br>
              <a:r>
                <a:rPr lang="en-US" sz="1400" dirty="0" smtClean="0"/>
                <a:t>local hop</a:t>
              </a:r>
              <a:endParaRPr lang="en-US" sz="1400" dirty="0"/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6078830" y="1363355"/>
              <a:ext cx="0" cy="684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5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Dragonfly</a:t>
            </a:r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Adaptive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routing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in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Dragonflies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b="1" dirty="0" err="1" smtClean="0"/>
              <a:t>Alternative</a:t>
            </a:r>
            <a:r>
              <a:rPr lang="es-ES" b="1" dirty="0" smtClean="0"/>
              <a:t> </a:t>
            </a:r>
            <a:r>
              <a:rPr lang="es-ES" b="1" dirty="0" err="1"/>
              <a:t>routing</a:t>
            </a:r>
            <a:r>
              <a:rPr lang="es-ES" b="1" dirty="0"/>
              <a:t> </a:t>
            </a:r>
            <a:r>
              <a:rPr lang="es-ES" b="1" dirty="0" err="1" smtClean="0"/>
              <a:t>mechanisms</a:t>
            </a:r>
            <a:endParaRPr lang="es-ES" b="1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RLM: </a:t>
            </a:r>
            <a:r>
              <a:rPr lang="es-ES" dirty="0" err="1" smtClean="0"/>
              <a:t>Restricted</a:t>
            </a:r>
            <a:r>
              <a:rPr lang="es-ES" dirty="0" smtClean="0"/>
              <a:t> local </a:t>
            </a:r>
            <a:r>
              <a:rPr lang="es-ES" dirty="0" err="1" smtClean="0"/>
              <a:t>misrouting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OLM: </a:t>
            </a:r>
            <a:r>
              <a:rPr lang="es-ES" dirty="0" err="1" smtClean="0"/>
              <a:t>Opportunistic</a:t>
            </a:r>
            <a:r>
              <a:rPr lang="es-ES" dirty="0" smtClean="0"/>
              <a:t> local </a:t>
            </a:r>
            <a:r>
              <a:rPr lang="es-ES" dirty="0" err="1" smtClean="0"/>
              <a:t>misrouting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Evaluation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Conclusions</a:t>
            </a:r>
            <a:r>
              <a:rPr lang="es-ES" dirty="0" smtClean="0"/>
              <a:t> and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7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2.1. RLM: Restricted Local Misrouting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085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Restricted Local Misrouting (RLM) </a:t>
            </a:r>
            <a:r>
              <a:rPr lang="en-US" dirty="0" smtClean="0"/>
              <a:t>is a routing mechanism which requires 3 VCs in local channels and 2 VCs in global ones (denoted 3/2 VCs)</a:t>
            </a:r>
          </a:p>
          <a:p>
            <a:pPr lvl="1"/>
            <a:r>
              <a:rPr lang="en-US" dirty="0" smtClean="0"/>
              <a:t>like </a:t>
            </a:r>
            <a:r>
              <a:rPr lang="en-US" dirty="0" err="1" smtClean="0"/>
              <a:t>Piggybaking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3/2 VCs are enough to prevent cycles between different groups</a:t>
            </a:r>
          </a:p>
          <a:p>
            <a:pPr lvl="1"/>
            <a:r>
              <a:rPr lang="en-US" dirty="0" smtClean="0"/>
              <a:t>But cyclic dependencies can arise within a group if the same VC is reused in the 2-hop local misrouting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Key idea: </a:t>
            </a:r>
          </a:p>
          <a:p>
            <a:pPr lvl="1"/>
            <a:r>
              <a:rPr lang="en-US" b="1" dirty="0" smtClean="0"/>
              <a:t>Use the same VC index for the 2 local hops in a single group</a:t>
            </a:r>
          </a:p>
          <a:p>
            <a:pPr lvl="1"/>
            <a:r>
              <a:rPr lang="en-US" b="1" dirty="0" smtClean="0"/>
              <a:t>Forbid certain 2-hop routes to prevent cyclic dependencies</a:t>
            </a:r>
          </a:p>
          <a:p>
            <a:pPr lvl="2"/>
            <a:r>
              <a:rPr lang="en-US" dirty="0" smtClean="0"/>
              <a:t>Deadlock-free by construction</a:t>
            </a:r>
          </a:p>
          <a:p>
            <a:r>
              <a:rPr lang="en-US" dirty="0" smtClean="0"/>
              <a:t>Works with any flow control mechanism (wormhole included)</a:t>
            </a:r>
          </a:p>
          <a:p>
            <a:pPr lvl="1"/>
            <a:r>
              <a:rPr lang="en-US" dirty="0" smtClean="0"/>
              <a:t>IBM PERCS [6] employs wormhole switching!</a:t>
            </a:r>
          </a:p>
          <a:p>
            <a:r>
              <a:rPr lang="en-US" dirty="0"/>
              <a:t>RLM restricts path </a:t>
            </a:r>
            <a:r>
              <a:rPr lang="en-US" dirty="0" smtClean="0"/>
              <a:t>diversity, </a:t>
            </a:r>
            <a:r>
              <a:rPr lang="en-US" dirty="0"/>
              <a:t>what reduces </a:t>
            </a:r>
            <a:r>
              <a:rPr lang="en-US" dirty="0" smtClean="0"/>
              <a:t>max. throughput.</a:t>
            </a:r>
          </a:p>
          <a:p>
            <a:pPr lvl="1"/>
            <a:endParaRPr lang="en-U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12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47846" y="6273015"/>
            <a:ext cx="7877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[6] </a:t>
            </a:r>
            <a:r>
              <a:rPr lang="it-IT" sz="1600" dirty="0"/>
              <a:t>B. Arimilli, </a:t>
            </a:r>
            <a:r>
              <a:rPr lang="en-US" sz="1600" dirty="0" smtClean="0"/>
              <a:t>et </a:t>
            </a:r>
            <a:r>
              <a:rPr lang="en-US" sz="1600" dirty="0"/>
              <a:t>al., “</a:t>
            </a:r>
            <a:r>
              <a:rPr lang="en-US" sz="1600" dirty="0" smtClean="0"/>
              <a:t>The PERCS </a:t>
            </a:r>
            <a:r>
              <a:rPr lang="en-US" sz="1600" dirty="0"/>
              <a:t>high-performance </a:t>
            </a:r>
            <a:r>
              <a:rPr lang="en-US" sz="1600" dirty="0" smtClean="0"/>
              <a:t>Interconnect</a:t>
            </a:r>
            <a:r>
              <a:rPr lang="en-US" sz="1600" dirty="0" smtClean="0"/>
              <a:t>”, HOTI’10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053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2.1. RLM: Restricted Local Misrouting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Implementation based on parity and sign of each link. </a:t>
            </a:r>
          </a:p>
          <a:p>
            <a:pPr lvl="1"/>
            <a:r>
              <a:rPr lang="en-US" sz="1800" dirty="0" smtClean="0"/>
              <a:t>Parity of a link: even(odd) if both nodes have the same (different) parity</a:t>
            </a:r>
          </a:p>
          <a:p>
            <a:pPr lvl="1"/>
            <a:r>
              <a:rPr lang="en-US" sz="1800" dirty="0" smtClean="0"/>
              <a:t>Sign: Positive + if destination index &gt; source index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467018"/>
            <a:ext cx="3557275" cy="32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2" y="2747627"/>
            <a:ext cx="3745724" cy="39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786265" y="3076575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2786265" y="3314700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2786265" y="3546475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Rectángulo"/>
          <p:cNvSpPr/>
          <p:nvPr/>
        </p:nvSpPr>
        <p:spPr>
          <a:xfrm>
            <a:off x="2786265" y="3768725"/>
            <a:ext cx="390525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2786265" y="4020958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786265" y="4236858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2786265" y="446863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Rectángulo"/>
          <p:cNvSpPr/>
          <p:nvPr/>
        </p:nvSpPr>
        <p:spPr>
          <a:xfrm>
            <a:off x="2786265" y="469088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Rectángulo"/>
          <p:cNvSpPr/>
          <p:nvPr/>
        </p:nvSpPr>
        <p:spPr>
          <a:xfrm>
            <a:off x="2786265" y="495123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2786265" y="516713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2786265" y="5390971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Rectángulo"/>
          <p:cNvSpPr/>
          <p:nvPr/>
        </p:nvSpPr>
        <p:spPr>
          <a:xfrm>
            <a:off x="2786265" y="560369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2786265" y="5852140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Rectángulo"/>
          <p:cNvSpPr/>
          <p:nvPr/>
        </p:nvSpPr>
        <p:spPr>
          <a:xfrm>
            <a:off x="2786265" y="6064071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2786265" y="627838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Rectángulo"/>
          <p:cNvSpPr/>
          <p:nvPr/>
        </p:nvSpPr>
        <p:spPr>
          <a:xfrm>
            <a:off x="2786265" y="6481060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572992" y="3017520"/>
            <a:ext cx="805478" cy="751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595852" y="4151133"/>
            <a:ext cx="805478" cy="591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595852" y="5119508"/>
            <a:ext cx="805478" cy="271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5041900" y="5840055"/>
            <a:ext cx="3506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Allowed 2-hop paths from 5 to 0:</a:t>
            </a:r>
            <a:br>
              <a:rPr lang="en-US" dirty="0" smtClean="0"/>
            </a:br>
            <a:r>
              <a:rPr lang="en-US" dirty="0" smtClean="0"/>
              <a:t>5-2-0 and 5-4-0 (odd-, even-)</a:t>
            </a:r>
            <a:br>
              <a:rPr lang="en-US" dirty="0" smtClean="0"/>
            </a:br>
            <a:r>
              <a:rPr lang="en-US" dirty="0" smtClean="0"/>
              <a:t>5-6-0 (odd+, even-)</a:t>
            </a:r>
            <a:endParaRPr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3573665" y="469088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Rectángulo"/>
          <p:cNvSpPr/>
          <p:nvPr/>
        </p:nvSpPr>
        <p:spPr>
          <a:xfrm>
            <a:off x="3573665" y="5603696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Rectángulo"/>
          <p:cNvSpPr/>
          <p:nvPr/>
        </p:nvSpPr>
        <p:spPr>
          <a:xfrm>
            <a:off x="3621492" y="6481060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Rectángulo"/>
          <p:cNvSpPr/>
          <p:nvPr/>
        </p:nvSpPr>
        <p:spPr>
          <a:xfrm>
            <a:off x="3643919" y="495123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Rectángulo"/>
          <p:cNvSpPr/>
          <p:nvPr/>
        </p:nvSpPr>
        <p:spPr>
          <a:xfrm>
            <a:off x="3616527" y="5852140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Rectángulo"/>
          <p:cNvSpPr/>
          <p:nvPr/>
        </p:nvSpPr>
        <p:spPr>
          <a:xfrm>
            <a:off x="3643919" y="6278383"/>
            <a:ext cx="390525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41 Grupo"/>
          <p:cNvGrpSpPr/>
          <p:nvPr/>
        </p:nvGrpSpPr>
        <p:grpSpPr>
          <a:xfrm>
            <a:off x="975731" y="3658714"/>
            <a:ext cx="1234069" cy="3083376"/>
            <a:chOff x="975731" y="3658714"/>
            <a:chExt cx="1234069" cy="3083376"/>
          </a:xfrm>
        </p:grpSpPr>
        <p:sp>
          <p:nvSpPr>
            <p:cNvPr id="8" name="7 Elipse"/>
            <p:cNvSpPr/>
            <p:nvPr/>
          </p:nvSpPr>
          <p:spPr>
            <a:xfrm>
              <a:off x="1401330" y="4636908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Elipse"/>
            <p:cNvSpPr/>
            <p:nvPr/>
          </p:nvSpPr>
          <p:spPr>
            <a:xfrm>
              <a:off x="1401330" y="5525730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Elipse"/>
            <p:cNvSpPr/>
            <p:nvPr/>
          </p:nvSpPr>
          <p:spPr>
            <a:xfrm>
              <a:off x="1401330" y="6427765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11 Conector recto de flecha"/>
            <p:cNvCxnSpPr>
              <a:stCxn id="6" idx="5"/>
            </p:cNvCxnSpPr>
            <p:nvPr/>
          </p:nvCxnSpPr>
          <p:spPr>
            <a:xfrm>
              <a:off x="1260510" y="3658714"/>
              <a:ext cx="415890" cy="9781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>
              <a:off x="1092200" y="3768725"/>
              <a:ext cx="584200" cy="17570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>
              <a:stCxn id="6" idx="4"/>
              <a:endCxn id="37" idx="1"/>
            </p:cNvCxnSpPr>
            <p:nvPr/>
          </p:nvCxnSpPr>
          <p:spPr>
            <a:xfrm>
              <a:off x="975731" y="3768725"/>
              <a:ext cx="543997" cy="27050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58 Grupo"/>
          <p:cNvGrpSpPr/>
          <p:nvPr/>
        </p:nvGrpSpPr>
        <p:grpSpPr>
          <a:xfrm>
            <a:off x="1283370" y="5351216"/>
            <a:ext cx="922781" cy="1168466"/>
            <a:chOff x="1283370" y="5351216"/>
            <a:chExt cx="922781" cy="1168466"/>
          </a:xfrm>
        </p:grpSpPr>
        <p:sp>
          <p:nvSpPr>
            <p:cNvPr id="47" name="46 Elipse"/>
            <p:cNvSpPr/>
            <p:nvPr/>
          </p:nvSpPr>
          <p:spPr>
            <a:xfrm>
              <a:off x="1397681" y="6205357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50 Conector recto de flecha"/>
            <p:cNvCxnSpPr>
              <a:stCxn id="29" idx="5"/>
              <a:endCxn id="47" idx="1"/>
            </p:cNvCxnSpPr>
            <p:nvPr/>
          </p:nvCxnSpPr>
          <p:spPr>
            <a:xfrm>
              <a:off x="1283370" y="5351216"/>
              <a:ext cx="232709" cy="90017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54 Grupo"/>
          <p:cNvGrpSpPr/>
          <p:nvPr/>
        </p:nvGrpSpPr>
        <p:grpSpPr>
          <a:xfrm>
            <a:off x="1092200" y="4666473"/>
            <a:ext cx="1117600" cy="1423100"/>
            <a:chOff x="1092200" y="4666473"/>
            <a:chExt cx="1117600" cy="1423100"/>
          </a:xfrm>
        </p:grpSpPr>
        <p:cxnSp>
          <p:nvCxnSpPr>
            <p:cNvPr id="49" name="48 Conector recto de flecha"/>
            <p:cNvCxnSpPr>
              <a:endCxn id="52" idx="1"/>
            </p:cNvCxnSpPr>
            <p:nvPr/>
          </p:nvCxnSpPr>
          <p:spPr>
            <a:xfrm>
              <a:off x="1237748" y="4666473"/>
              <a:ext cx="281980" cy="2577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>
              <a:endCxn id="53" idx="1"/>
            </p:cNvCxnSpPr>
            <p:nvPr/>
          </p:nvCxnSpPr>
          <p:spPr>
            <a:xfrm>
              <a:off x="1092200" y="4744858"/>
              <a:ext cx="427528" cy="10764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1 Elipse"/>
            <p:cNvSpPr/>
            <p:nvPr/>
          </p:nvSpPr>
          <p:spPr>
            <a:xfrm>
              <a:off x="1401330" y="4878207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2 Elipse"/>
            <p:cNvSpPr/>
            <p:nvPr/>
          </p:nvSpPr>
          <p:spPr>
            <a:xfrm>
              <a:off x="1401330" y="5775248"/>
              <a:ext cx="808470" cy="3143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55 Rectángulo"/>
          <p:cNvSpPr/>
          <p:nvPr/>
        </p:nvSpPr>
        <p:spPr>
          <a:xfrm>
            <a:off x="2191521" y="3070660"/>
            <a:ext cx="239703" cy="1627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Rectángulo"/>
          <p:cNvSpPr/>
          <p:nvPr/>
        </p:nvSpPr>
        <p:spPr>
          <a:xfrm>
            <a:off x="2198836" y="3304769"/>
            <a:ext cx="239703" cy="1627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Rectángulo"/>
          <p:cNvSpPr/>
          <p:nvPr/>
        </p:nvSpPr>
        <p:spPr>
          <a:xfrm>
            <a:off x="2078984" y="3534278"/>
            <a:ext cx="239703" cy="1627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Rectángulo"/>
          <p:cNvSpPr/>
          <p:nvPr/>
        </p:nvSpPr>
        <p:spPr>
          <a:xfrm>
            <a:off x="2188838" y="4221785"/>
            <a:ext cx="195263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Rectángulo"/>
          <p:cNvSpPr/>
          <p:nvPr/>
        </p:nvSpPr>
        <p:spPr>
          <a:xfrm>
            <a:off x="2089032" y="4458584"/>
            <a:ext cx="195263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Rectángulo"/>
          <p:cNvSpPr/>
          <p:nvPr/>
        </p:nvSpPr>
        <p:spPr>
          <a:xfrm>
            <a:off x="2201061" y="5152060"/>
            <a:ext cx="227480" cy="1682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42 Grupo"/>
          <p:cNvGrpSpPr/>
          <p:nvPr/>
        </p:nvGrpSpPr>
        <p:grpSpPr>
          <a:xfrm>
            <a:off x="7952664" y="2530986"/>
            <a:ext cx="1088760" cy="545589"/>
            <a:chOff x="7952664" y="2530986"/>
            <a:chExt cx="1088760" cy="545589"/>
          </a:xfrm>
        </p:grpSpPr>
        <p:sp>
          <p:nvSpPr>
            <p:cNvPr id="9" name="8 CuadroTexto"/>
            <p:cNvSpPr txBox="1"/>
            <p:nvPr/>
          </p:nvSpPr>
          <p:spPr>
            <a:xfrm>
              <a:off x="7952664" y="2530986"/>
              <a:ext cx="108876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even-, odd-</a:t>
              </a:r>
              <a:endParaRPr lang="en-US" sz="1400" dirty="0"/>
            </a:p>
          </p:txBody>
        </p:sp>
        <p:cxnSp>
          <p:nvCxnSpPr>
            <p:cNvPr id="40" name="39 Conector recto de flecha"/>
            <p:cNvCxnSpPr/>
            <p:nvPr/>
          </p:nvCxnSpPr>
          <p:spPr>
            <a:xfrm flipH="1">
              <a:off x="8122722" y="2838763"/>
              <a:ext cx="374322" cy="237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49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" grpId="0" animBg="1"/>
      <p:bldP spid="6" grpId="1" animBg="1"/>
      <p:bldP spid="28" grpId="0" animBg="1"/>
      <p:bldP spid="28" grpId="1" animBg="1"/>
      <p:bldP spid="29" grpId="0" animBg="1"/>
      <p:bldP spid="29" grpId="1" animBg="1"/>
      <p:bldP spid="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2.2. OLM: Opportunistic </a:t>
            </a:r>
            <a:r>
              <a:rPr lang="en-US" dirty="0"/>
              <a:t>Local Misrouting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Oppportunistic</a:t>
            </a:r>
            <a:r>
              <a:rPr lang="en-US" b="1" dirty="0" smtClean="0"/>
              <a:t> Local Misrouting (OLM): </a:t>
            </a:r>
            <a:r>
              <a:rPr lang="en-US" dirty="0" smtClean="0"/>
              <a:t>Routing mechanism using 3/2 VCs with a </a:t>
            </a:r>
            <a:r>
              <a:rPr lang="en-US" b="1" dirty="0" smtClean="0"/>
              <a:t>modified distance-based deadlock avoidance </a:t>
            </a:r>
            <a:r>
              <a:rPr lang="en-US" dirty="0" smtClean="0"/>
              <a:t>mechanism: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Minimal routing and global misrouting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 Increase VC index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Local misrouting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opportunistic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 Reuse or decrease VC index</a:t>
            </a:r>
          </a:p>
          <a:p>
            <a:r>
              <a:rPr lang="en-US" b="1" dirty="0" smtClean="0">
                <a:sym typeface="Wingdings" pitchFamily="2" charset="2"/>
              </a:rPr>
              <a:t>Deadlock freedom: </a:t>
            </a:r>
            <a:r>
              <a:rPr lang="en-US" dirty="0" smtClean="0">
                <a:sym typeface="Wingdings" pitchFamily="2" charset="2"/>
              </a:rPr>
              <a:t>Local misrouting is </a:t>
            </a:r>
            <a:r>
              <a:rPr lang="en-US" u="sng" dirty="0" smtClean="0">
                <a:sym typeface="Wingdings" pitchFamily="2" charset="2"/>
              </a:rPr>
              <a:t>opportunistic</a:t>
            </a:r>
            <a:r>
              <a:rPr lang="en-US" dirty="0" smtClean="0">
                <a:sym typeface="Wingdings" pitchFamily="2" charset="2"/>
              </a:rPr>
              <a:t>: if the packet cannot advance, there is always a safe “escape” path to the destination using increasing order of VCs: the one without local misrouting</a:t>
            </a:r>
          </a:p>
          <a:p>
            <a:r>
              <a:rPr lang="en-US" b="1" dirty="0" smtClean="0">
                <a:sym typeface="Wingdings" pitchFamily="2" charset="2"/>
              </a:rPr>
              <a:t>Why it does work?</a:t>
            </a:r>
            <a:r>
              <a:rPr lang="en-US" dirty="0" smtClean="0">
                <a:sym typeface="Wingdings" pitchFamily="2" charset="2"/>
              </a:rPr>
              <a:t> The “safe path” always exists, due to the topology of the network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Decreasing the index on a local misrouting guarantees that </a:t>
            </a:r>
            <a:r>
              <a:rPr lang="en-US" dirty="0" smtClean="0">
                <a:sym typeface="Wingdings" pitchFamily="2" charset="2"/>
              </a:rPr>
              <a:t>a path with </a:t>
            </a:r>
            <a:r>
              <a:rPr lang="en-US" dirty="0">
                <a:sym typeface="Wingdings" pitchFamily="2" charset="2"/>
              </a:rPr>
              <a:t>increasing order </a:t>
            </a:r>
            <a:r>
              <a:rPr lang="en-US" dirty="0" smtClean="0">
                <a:sym typeface="Wingdings" pitchFamily="2" charset="2"/>
              </a:rPr>
              <a:t>in the VC index </a:t>
            </a:r>
            <a:r>
              <a:rPr lang="en-US" dirty="0">
                <a:sym typeface="Wingdings" pitchFamily="2" charset="2"/>
              </a:rPr>
              <a:t>exists</a:t>
            </a:r>
            <a:r>
              <a:rPr lang="en-US" dirty="0" smtClean="0">
                <a:sym typeface="Wingdings" pitchFamily="2" charset="2"/>
              </a:rPr>
              <a:t>, since all routers (but one) in a group have the same distance to the destination group.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2.2. OLM: Opportunistic Local Misrouting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02635"/>
          </a:xfrm>
        </p:spPr>
        <p:txBody>
          <a:bodyPr/>
          <a:lstStyle/>
          <a:p>
            <a:r>
              <a:rPr lang="en-US" dirty="0" smtClean="0"/>
              <a:t>VC indexes: </a:t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5</a:t>
            </a:r>
            <a:r>
              <a:rPr lang="en-US" b="1" dirty="0" smtClean="0"/>
              <a:t> </a:t>
            </a:r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15</a:t>
            </a:fld>
            <a:endParaRPr lang="es-ES"/>
          </a:p>
        </p:txBody>
      </p:sp>
      <p:grpSp>
        <p:nvGrpSpPr>
          <p:cNvPr id="43" name="42 Grupo"/>
          <p:cNvGrpSpPr/>
          <p:nvPr/>
        </p:nvGrpSpPr>
        <p:grpSpPr>
          <a:xfrm>
            <a:off x="1618497" y="5108415"/>
            <a:ext cx="2077278" cy="1341783"/>
            <a:chOff x="947447" y="5072631"/>
            <a:chExt cx="2077278" cy="1341783"/>
          </a:xfrm>
        </p:grpSpPr>
        <p:sp>
          <p:nvSpPr>
            <p:cNvPr id="42" name="41 Elipse"/>
            <p:cNvSpPr/>
            <p:nvPr/>
          </p:nvSpPr>
          <p:spPr>
            <a:xfrm>
              <a:off x="947447" y="5072631"/>
              <a:ext cx="2077278" cy="1341783"/>
            </a:xfrm>
            <a:prstGeom prst="ellipse">
              <a:avLst/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40 Grupo"/>
            <p:cNvGrpSpPr/>
            <p:nvPr/>
          </p:nvGrpSpPr>
          <p:grpSpPr>
            <a:xfrm>
              <a:off x="1253011" y="5308858"/>
              <a:ext cx="1426394" cy="1055861"/>
              <a:chOff x="1233133" y="5646982"/>
              <a:chExt cx="1426394" cy="1055861"/>
            </a:xfrm>
          </p:grpSpPr>
          <p:grpSp>
            <p:nvGrpSpPr>
              <p:cNvPr id="18" name="17 Grupo"/>
              <p:cNvGrpSpPr/>
              <p:nvPr/>
            </p:nvGrpSpPr>
            <p:grpSpPr>
              <a:xfrm>
                <a:off x="1849359" y="6266001"/>
                <a:ext cx="233698" cy="436842"/>
                <a:chOff x="1918953" y="5241702"/>
                <a:chExt cx="233698" cy="436842"/>
              </a:xfrm>
            </p:grpSpPr>
            <p:sp>
              <p:nvSpPr>
                <p:cNvPr id="5" name="4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7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16 Conector recto"/>
                <p:cNvCxnSpPr>
                  <a:stCxn id="8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18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19 Conector recto"/>
                <p:cNvCxnSpPr>
                  <a:stCxn id="19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21 Grupo"/>
              <p:cNvGrpSpPr/>
              <p:nvPr/>
            </p:nvGrpSpPr>
            <p:grpSpPr>
              <a:xfrm>
                <a:off x="1233133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23" name="22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23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24 Conector recto"/>
                <p:cNvCxnSpPr>
                  <a:stCxn id="24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25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26 Conector recto"/>
                <p:cNvCxnSpPr>
                  <a:stCxn id="26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27 Grupo"/>
              <p:cNvGrpSpPr/>
              <p:nvPr/>
            </p:nvGrpSpPr>
            <p:grpSpPr>
              <a:xfrm>
                <a:off x="2425829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29" name="28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29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30 Conector recto"/>
                <p:cNvCxnSpPr>
                  <a:stCxn id="30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31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32 Conector recto"/>
                <p:cNvCxnSpPr>
                  <a:stCxn id="32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35 Conector recto"/>
              <p:cNvCxnSpPr/>
              <p:nvPr/>
            </p:nvCxnSpPr>
            <p:spPr>
              <a:xfrm flipV="1">
                <a:off x="2083057" y="5924336"/>
                <a:ext cx="342772" cy="341665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flipH="1" flipV="1">
                <a:off x="1466831" y="5924336"/>
                <a:ext cx="382528" cy="34166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>
                <a:stCxn id="29" idx="1"/>
              </p:cNvCxnSpPr>
              <p:nvPr/>
            </p:nvCxnSpPr>
            <p:spPr>
              <a:xfrm flipH="1">
                <a:off x="1466831" y="5783619"/>
                <a:ext cx="95899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44 Grupo"/>
          <p:cNvGrpSpPr/>
          <p:nvPr/>
        </p:nvGrpSpPr>
        <p:grpSpPr>
          <a:xfrm rot="7800561">
            <a:off x="128768" y="2946133"/>
            <a:ext cx="2077278" cy="1341783"/>
            <a:chOff x="947447" y="5072631"/>
            <a:chExt cx="2077278" cy="1341783"/>
          </a:xfrm>
        </p:grpSpPr>
        <p:sp>
          <p:nvSpPr>
            <p:cNvPr id="46" name="45 Elipse"/>
            <p:cNvSpPr/>
            <p:nvPr/>
          </p:nvSpPr>
          <p:spPr>
            <a:xfrm>
              <a:off x="947447" y="5072631"/>
              <a:ext cx="2077278" cy="1341783"/>
            </a:xfrm>
            <a:prstGeom prst="ellipse">
              <a:avLst/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46 Grupo"/>
            <p:cNvGrpSpPr/>
            <p:nvPr/>
          </p:nvGrpSpPr>
          <p:grpSpPr>
            <a:xfrm>
              <a:off x="1253011" y="5308858"/>
              <a:ext cx="1426394" cy="1055861"/>
              <a:chOff x="1233133" y="5646982"/>
              <a:chExt cx="1426394" cy="1055861"/>
            </a:xfrm>
          </p:grpSpPr>
          <p:grpSp>
            <p:nvGrpSpPr>
              <p:cNvPr id="48" name="47 Grupo"/>
              <p:cNvGrpSpPr/>
              <p:nvPr/>
            </p:nvGrpSpPr>
            <p:grpSpPr>
              <a:xfrm>
                <a:off x="1849359" y="6266001"/>
                <a:ext cx="233698" cy="436842"/>
                <a:chOff x="1918953" y="5241702"/>
                <a:chExt cx="233698" cy="436842"/>
              </a:xfrm>
            </p:grpSpPr>
            <p:sp>
              <p:nvSpPr>
                <p:cNvPr id="64" name="63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64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" name="65 Conector recto"/>
                <p:cNvCxnSpPr>
                  <a:stCxn id="65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66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8" name="67 Conector recto"/>
                <p:cNvCxnSpPr>
                  <a:stCxn id="67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48 Grupo"/>
              <p:cNvGrpSpPr/>
              <p:nvPr/>
            </p:nvGrpSpPr>
            <p:grpSpPr>
              <a:xfrm>
                <a:off x="1233133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59" name="58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59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60 Conector recto"/>
                <p:cNvCxnSpPr>
                  <a:stCxn id="60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61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3" name="62 Conector recto"/>
                <p:cNvCxnSpPr>
                  <a:stCxn id="62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49 Grupo"/>
              <p:cNvGrpSpPr/>
              <p:nvPr/>
            </p:nvGrpSpPr>
            <p:grpSpPr>
              <a:xfrm>
                <a:off x="2425829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54" name="53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54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" name="55 Conector recto"/>
                <p:cNvCxnSpPr>
                  <a:stCxn id="55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56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" name="57 Conector recto"/>
                <p:cNvCxnSpPr>
                  <a:stCxn id="57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50 Conector recto"/>
              <p:cNvCxnSpPr/>
              <p:nvPr/>
            </p:nvCxnSpPr>
            <p:spPr>
              <a:xfrm flipV="1">
                <a:off x="2083057" y="5924336"/>
                <a:ext cx="342772" cy="341665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 flipH="1" flipV="1">
                <a:off x="1466831" y="5924336"/>
                <a:ext cx="382528" cy="34166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52 Conector recto"/>
              <p:cNvCxnSpPr>
                <a:stCxn id="54" idx="1"/>
              </p:cNvCxnSpPr>
              <p:nvPr/>
            </p:nvCxnSpPr>
            <p:spPr>
              <a:xfrm flipH="1">
                <a:off x="1466831" y="5783619"/>
                <a:ext cx="95899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92 Grupo"/>
          <p:cNvGrpSpPr/>
          <p:nvPr/>
        </p:nvGrpSpPr>
        <p:grpSpPr>
          <a:xfrm rot="13799439" flipH="1">
            <a:off x="3065113" y="2946445"/>
            <a:ext cx="2077278" cy="1341783"/>
            <a:chOff x="947447" y="5072631"/>
            <a:chExt cx="2077278" cy="1341783"/>
          </a:xfrm>
        </p:grpSpPr>
        <p:sp>
          <p:nvSpPr>
            <p:cNvPr id="94" name="93 Elipse"/>
            <p:cNvSpPr/>
            <p:nvPr/>
          </p:nvSpPr>
          <p:spPr>
            <a:xfrm>
              <a:off x="947447" y="5072631"/>
              <a:ext cx="2077278" cy="1341783"/>
            </a:xfrm>
            <a:prstGeom prst="ellipse">
              <a:avLst/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94 Grupo"/>
            <p:cNvGrpSpPr/>
            <p:nvPr/>
          </p:nvGrpSpPr>
          <p:grpSpPr>
            <a:xfrm>
              <a:off x="1253011" y="5308858"/>
              <a:ext cx="1426394" cy="1055861"/>
              <a:chOff x="1233133" y="5646982"/>
              <a:chExt cx="1426394" cy="1055861"/>
            </a:xfrm>
          </p:grpSpPr>
          <p:grpSp>
            <p:nvGrpSpPr>
              <p:cNvPr id="96" name="95 Grupo"/>
              <p:cNvGrpSpPr/>
              <p:nvPr/>
            </p:nvGrpSpPr>
            <p:grpSpPr>
              <a:xfrm>
                <a:off x="1849359" y="6266001"/>
                <a:ext cx="233698" cy="436842"/>
                <a:chOff x="1918953" y="5241702"/>
                <a:chExt cx="233698" cy="436842"/>
              </a:xfrm>
            </p:grpSpPr>
            <p:sp>
              <p:nvSpPr>
                <p:cNvPr id="112" name="111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112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4" name="113 Conector recto"/>
                <p:cNvCxnSpPr>
                  <a:stCxn id="113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114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6" name="115 Conector recto"/>
                <p:cNvCxnSpPr>
                  <a:stCxn id="115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96 Grupo"/>
              <p:cNvGrpSpPr/>
              <p:nvPr/>
            </p:nvGrpSpPr>
            <p:grpSpPr>
              <a:xfrm>
                <a:off x="1233133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107" name="106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107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" name="108 Conector recto"/>
                <p:cNvCxnSpPr>
                  <a:stCxn id="108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109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110 Conector recto"/>
                <p:cNvCxnSpPr>
                  <a:stCxn id="110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97 Grupo"/>
              <p:cNvGrpSpPr/>
              <p:nvPr/>
            </p:nvGrpSpPr>
            <p:grpSpPr>
              <a:xfrm>
                <a:off x="2425829" y="5646982"/>
                <a:ext cx="233698" cy="436842"/>
                <a:chOff x="1918953" y="5241702"/>
                <a:chExt cx="233698" cy="436842"/>
              </a:xfrm>
            </p:grpSpPr>
            <p:sp>
              <p:nvSpPr>
                <p:cNvPr id="102" name="101 Rectángulo"/>
                <p:cNvSpPr/>
                <p:nvPr/>
              </p:nvSpPr>
              <p:spPr>
                <a:xfrm>
                  <a:off x="1918953" y="5241702"/>
                  <a:ext cx="233698" cy="27327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102 Elipse"/>
                <p:cNvSpPr/>
                <p:nvPr/>
              </p:nvSpPr>
              <p:spPr>
                <a:xfrm>
                  <a:off x="1923502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103 Conector recto"/>
                <p:cNvCxnSpPr>
                  <a:stCxn id="103" idx="0"/>
                </p:cNvCxnSpPr>
                <p:nvPr/>
              </p:nvCxnSpPr>
              <p:spPr>
                <a:xfrm flipV="1">
                  <a:off x="1966208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104 Elipse"/>
                <p:cNvSpPr/>
                <p:nvPr/>
              </p:nvSpPr>
              <p:spPr>
                <a:xfrm>
                  <a:off x="2067239" y="5593132"/>
                  <a:ext cx="85412" cy="85412"/>
                </a:xfrm>
                <a:prstGeom prst="ellipse">
                  <a:avLst/>
                </a:prstGeom>
                <a:solidFill>
                  <a:schemeClr val="bg1"/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105 Conector recto"/>
                <p:cNvCxnSpPr>
                  <a:stCxn id="105" idx="0"/>
                </p:cNvCxnSpPr>
                <p:nvPr/>
              </p:nvCxnSpPr>
              <p:spPr>
                <a:xfrm flipV="1">
                  <a:off x="2109945" y="5519056"/>
                  <a:ext cx="0" cy="7407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9" name="98 Conector recto"/>
              <p:cNvCxnSpPr/>
              <p:nvPr/>
            </p:nvCxnSpPr>
            <p:spPr>
              <a:xfrm flipV="1">
                <a:off x="2083057" y="5924336"/>
                <a:ext cx="342772" cy="341665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99 Conector recto"/>
              <p:cNvCxnSpPr/>
              <p:nvPr/>
            </p:nvCxnSpPr>
            <p:spPr>
              <a:xfrm flipH="1" flipV="1">
                <a:off x="1466831" y="5924336"/>
                <a:ext cx="382528" cy="34166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>
                <a:stCxn id="102" idx="1"/>
              </p:cNvCxnSpPr>
              <p:nvPr/>
            </p:nvCxnSpPr>
            <p:spPr>
              <a:xfrm flipH="1">
                <a:off x="1466831" y="5783619"/>
                <a:ext cx="95899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7" name="116 Conector recto"/>
          <p:cNvCxnSpPr/>
          <p:nvPr/>
        </p:nvCxnSpPr>
        <p:spPr>
          <a:xfrm>
            <a:off x="1054945" y="4427517"/>
            <a:ext cx="869116" cy="9171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 flipH="1">
            <a:off x="3350455" y="4427517"/>
            <a:ext cx="869116" cy="9171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>
            <a:off x="1971638" y="3329350"/>
            <a:ext cx="133094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Forma libre"/>
          <p:cNvSpPr/>
          <p:nvPr/>
        </p:nvSpPr>
        <p:spPr>
          <a:xfrm>
            <a:off x="2731279" y="5537846"/>
            <a:ext cx="463691" cy="715993"/>
          </a:xfrm>
          <a:custGeom>
            <a:avLst/>
            <a:gdLst>
              <a:gd name="connsiteX0" fmla="*/ 26750 w 501203"/>
              <a:gd name="connsiteY0" fmla="*/ 715993 h 715993"/>
              <a:gd name="connsiteX1" fmla="*/ 18123 w 501203"/>
              <a:gd name="connsiteY1" fmla="*/ 483080 h 715993"/>
              <a:gd name="connsiteX2" fmla="*/ 233784 w 501203"/>
              <a:gd name="connsiteY2" fmla="*/ 198408 h 715993"/>
              <a:gd name="connsiteX3" fmla="*/ 501203 w 501203"/>
              <a:gd name="connsiteY3" fmla="*/ 0 h 7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203" h="715993">
                <a:moveTo>
                  <a:pt x="26750" y="715993"/>
                </a:moveTo>
                <a:cubicBezTo>
                  <a:pt x="5183" y="642668"/>
                  <a:pt x="-16383" y="569344"/>
                  <a:pt x="18123" y="483080"/>
                </a:cubicBezTo>
                <a:cubicBezTo>
                  <a:pt x="52629" y="396816"/>
                  <a:pt x="153271" y="278921"/>
                  <a:pt x="233784" y="198408"/>
                </a:cubicBezTo>
                <a:cubicBezTo>
                  <a:pt x="314297" y="117895"/>
                  <a:pt x="407750" y="58947"/>
                  <a:pt x="501203" y="0"/>
                </a:cubicBezTo>
              </a:path>
            </a:pathLst>
          </a:cu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125 Forma libre"/>
          <p:cNvSpPr/>
          <p:nvPr/>
        </p:nvSpPr>
        <p:spPr>
          <a:xfrm>
            <a:off x="3162980" y="4247838"/>
            <a:ext cx="1162050" cy="1303161"/>
          </a:xfrm>
          <a:custGeom>
            <a:avLst/>
            <a:gdLst>
              <a:gd name="connsiteX0" fmla="*/ 0 w 1162050"/>
              <a:gd name="connsiteY0" fmla="*/ 1301750 h 1303161"/>
              <a:gd name="connsiteX1" fmla="*/ 215900 w 1162050"/>
              <a:gd name="connsiteY1" fmla="*/ 1162050 h 1303161"/>
              <a:gd name="connsiteX2" fmla="*/ 933450 w 1162050"/>
              <a:gd name="connsiteY2" fmla="*/ 412750 h 1303161"/>
              <a:gd name="connsiteX3" fmla="*/ 1162050 w 1162050"/>
              <a:gd name="connsiteY3" fmla="*/ 0 h 130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050" h="1303161">
                <a:moveTo>
                  <a:pt x="0" y="1301750"/>
                </a:moveTo>
                <a:cubicBezTo>
                  <a:pt x="30162" y="1305983"/>
                  <a:pt x="60325" y="1310217"/>
                  <a:pt x="215900" y="1162050"/>
                </a:cubicBezTo>
                <a:cubicBezTo>
                  <a:pt x="371475" y="1013883"/>
                  <a:pt x="775758" y="606425"/>
                  <a:pt x="933450" y="412750"/>
                </a:cubicBezTo>
                <a:cubicBezTo>
                  <a:pt x="1091142" y="219075"/>
                  <a:pt x="1126596" y="109537"/>
                  <a:pt x="1162050" y="0"/>
                </a:cubicBezTo>
              </a:path>
            </a:pathLst>
          </a:cu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Forma libre"/>
          <p:cNvSpPr/>
          <p:nvPr/>
        </p:nvSpPr>
        <p:spPr>
          <a:xfrm>
            <a:off x="4325030" y="3276288"/>
            <a:ext cx="133350" cy="958850"/>
          </a:xfrm>
          <a:custGeom>
            <a:avLst/>
            <a:gdLst>
              <a:gd name="connsiteX0" fmla="*/ 0 w 133350"/>
              <a:gd name="connsiteY0" fmla="*/ 958850 h 958850"/>
              <a:gd name="connsiteX1" fmla="*/ 19050 w 133350"/>
              <a:gd name="connsiteY1" fmla="*/ 838200 h 958850"/>
              <a:gd name="connsiteX2" fmla="*/ 19050 w 133350"/>
              <a:gd name="connsiteY2" fmla="*/ 254000 h 958850"/>
              <a:gd name="connsiteX3" fmla="*/ 133350 w 133350"/>
              <a:gd name="connsiteY3" fmla="*/ 0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" h="958850">
                <a:moveTo>
                  <a:pt x="0" y="958850"/>
                </a:moveTo>
                <a:cubicBezTo>
                  <a:pt x="7937" y="957262"/>
                  <a:pt x="15875" y="955675"/>
                  <a:pt x="19050" y="838200"/>
                </a:cubicBezTo>
                <a:cubicBezTo>
                  <a:pt x="22225" y="720725"/>
                  <a:pt x="0" y="393700"/>
                  <a:pt x="19050" y="254000"/>
                </a:cubicBezTo>
                <a:cubicBezTo>
                  <a:pt x="38100" y="114300"/>
                  <a:pt x="85725" y="57150"/>
                  <a:pt x="133350" y="0"/>
                </a:cubicBezTo>
              </a:path>
            </a:pathLst>
          </a:cu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0" name="10239 CuadroTexto"/>
          <p:cNvSpPr txBox="1"/>
          <p:nvPr/>
        </p:nvSpPr>
        <p:spPr>
          <a:xfrm>
            <a:off x="2874217" y="577899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3766332" y="497531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31" name="130 CuadroTexto"/>
          <p:cNvSpPr txBox="1"/>
          <p:nvPr/>
        </p:nvSpPr>
        <p:spPr>
          <a:xfrm>
            <a:off x="4432977" y="3571047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0245" name="10244 Forma libre"/>
          <p:cNvSpPr/>
          <p:nvPr/>
        </p:nvSpPr>
        <p:spPr>
          <a:xfrm>
            <a:off x="1943780" y="5422588"/>
            <a:ext cx="775068" cy="793750"/>
          </a:xfrm>
          <a:custGeom>
            <a:avLst/>
            <a:gdLst>
              <a:gd name="connsiteX0" fmla="*/ 774700 w 775068"/>
              <a:gd name="connsiteY0" fmla="*/ 793750 h 793750"/>
              <a:gd name="connsiteX1" fmla="*/ 742950 w 775068"/>
              <a:gd name="connsiteY1" fmla="*/ 641350 h 793750"/>
              <a:gd name="connsiteX2" fmla="*/ 571500 w 775068"/>
              <a:gd name="connsiteY2" fmla="*/ 438150 h 793750"/>
              <a:gd name="connsiteX3" fmla="*/ 279400 w 775068"/>
              <a:gd name="connsiteY3" fmla="*/ 196850 h 793750"/>
              <a:gd name="connsiteX4" fmla="*/ 0 w 775068"/>
              <a:gd name="connsiteY4" fmla="*/ 0 h 79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68" h="793750">
                <a:moveTo>
                  <a:pt x="774700" y="793750"/>
                </a:moveTo>
                <a:cubicBezTo>
                  <a:pt x="775758" y="747183"/>
                  <a:pt x="776817" y="700617"/>
                  <a:pt x="742950" y="641350"/>
                </a:cubicBezTo>
                <a:cubicBezTo>
                  <a:pt x="709083" y="582083"/>
                  <a:pt x="648758" y="512233"/>
                  <a:pt x="571500" y="438150"/>
                </a:cubicBezTo>
                <a:cubicBezTo>
                  <a:pt x="494242" y="364067"/>
                  <a:pt x="374650" y="269875"/>
                  <a:pt x="279400" y="196850"/>
                </a:cubicBezTo>
                <a:cubicBezTo>
                  <a:pt x="184150" y="123825"/>
                  <a:pt x="92075" y="61912"/>
                  <a:pt x="0" y="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10245 Forma libre"/>
          <p:cNvSpPr/>
          <p:nvPr/>
        </p:nvSpPr>
        <p:spPr>
          <a:xfrm>
            <a:off x="985023" y="4285938"/>
            <a:ext cx="958757" cy="1136650"/>
          </a:xfrm>
          <a:custGeom>
            <a:avLst/>
            <a:gdLst>
              <a:gd name="connsiteX0" fmla="*/ 958757 w 958757"/>
              <a:gd name="connsiteY0" fmla="*/ 1136650 h 1136650"/>
              <a:gd name="connsiteX1" fmla="*/ 812707 w 958757"/>
              <a:gd name="connsiteY1" fmla="*/ 1016000 h 1136650"/>
              <a:gd name="connsiteX2" fmla="*/ 666657 w 958757"/>
              <a:gd name="connsiteY2" fmla="*/ 863600 h 1136650"/>
              <a:gd name="connsiteX3" fmla="*/ 272957 w 958757"/>
              <a:gd name="connsiteY3" fmla="*/ 444500 h 1136650"/>
              <a:gd name="connsiteX4" fmla="*/ 18957 w 958757"/>
              <a:gd name="connsiteY4" fmla="*/ 146050 h 1136650"/>
              <a:gd name="connsiteX5" fmla="*/ 38007 w 958757"/>
              <a:gd name="connsiteY5" fmla="*/ 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757" h="1136650">
                <a:moveTo>
                  <a:pt x="958757" y="1136650"/>
                </a:moveTo>
                <a:cubicBezTo>
                  <a:pt x="910073" y="1099079"/>
                  <a:pt x="861390" y="1061508"/>
                  <a:pt x="812707" y="1016000"/>
                </a:cubicBezTo>
                <a:cubicBezTo>
                  <a:pt x="764024" y="970492"/>
                  <a:pt x="666657" y="863600"/>
                  <a:pt x="666657" y="863600"/>
                </a:cubicBezTo>
                <a:cubicBezTo>
                  <a:pt x="576699" y="768350"/>
                  <a:pt x="380907" y="564092"/>
                  <a:pt x="272957" y="444500"/>
                </a:cubicBezTo>
                <a:cubicBezTo>
                  <a:pt x="165007" y="324908"/>
                  <a:pt x="58115" y="220133"/>
                  <a:pt x="18957" y="146050"/>
                </a:cubicBezTo>
                <a:cubicBezTo>
                  <a:pt x="-20201" y="71967"/>
                  <a:pt x="8903" y="35983"/>
                  <a:pt x="38007" y="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10246 Forma libre"/>
          <p:cNvSpPr/>
          <p:nvPr/>
        </p:nvSpPr>
        <p:spPr>
          <a:xfrm>
            <a:off x="1009312" y="3350574"/>
            <a:ext cx="1004318" cy="941714"/>
          </a:xfrm>
          <a:custGeom>
            <a:avLst/>
            <a:gdLst>
              <a:gd name="connsiteX0" fmla="*/ 1018 w 1004318"/>
              <a:gd name="connsiteY0" fmla="*/ 941714 h 941714"/>
              <a:gd name="connsiteX1" fmla="*/ 64518 w 1004318"/>
              <a:gd name="connsiteY1" fmla="*/ 871864 h 941714"/>
              <a:gd name="connsiteX2" fmla="*/ 413768 w 1004318"/>
              <a:gd name="connsiteY2" fmla="*/ 535314 h 941714"/>
              <a:gd name="connsiteX3" fmla="*/ 686818 w 1004318"/>
              <a:gd name="connsiteY3" fmla="*/ 192414 h 941714"/>
              <a:gd name="connsiteX4" fmla="*/ 890018 w 1004318"/>
              <a:gd name="connsiteY4" fmla="*/ 27314 h 941714"/>
              <a:gd name="connsiteX5" fmla="*/ 1004318 w 1004318"/>
              <a:gd name="connsiteY5" fmla="*/ 1914 h 9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318" h="941714">
                <a:moveTo>
                  <a:pt x="1018" y="941714"/>
                </a:moveTo>
                <a:cubicBezTo>
                  <a:pt x="-1628" y="940655"/>
                  <a:pt x="-4274" y="939597"/>
                  <a:pt x="64518" y="871864"/>
                </a:cubicBezTo>
                <a:cubicBezTo>
                  <a:pt x="133310" y="804131"/>
                  <a:pt x="310051" y="648556"/>
                  <a:pt x="413768" y="535314"/>
                </a:cubicBezTo>
                <a:cubicBezTo>
                  <a:pt x="517485" y="422072"/>
                  <a:pt x="607443" y="277081"/>
                  <a:pt x="686818" y="192414"/>
                </a:cubicBezTo>
                <a:cubicBezTo>
                  <a:pt x="766193" y="107747"/>
                  <a:pt x="837101" y="59064"/>
                  <a:pt x="890018" y="27314"/>
                </a:cubicBezTo>
                <a:cubicBezTo>
                  <a:pt x="942935" y="-4436"/>
                  <a:pt x="973626" y="-1261"/>
                  <a:pt x="1004318" y="1914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8" name="10247 Forma libre"/>
          <p:cNvSpPr/>
          <p:nvPr/>
        </p:nvSpPr>
        <p:spPr>
          <a:xfrm>
            <a:off x="2007280" y="3352488"/>
            <a:ext cx="1441450" cy="25400"/>
          </a:xfrm>
          <a:custGeom>
            <a:avLst/>
            <a:gdLst>
              <a:gd name="connsiteX0" fmla="*/ 0 w 1441450"/>
              <a:gd name="connsiteY0" fmla="*/ 0 h 25400"/>
              <a:gd name="connsiteX1" fmla="*/ 323850 w 1441450"/>
              <a:gd name="connsiteY1" fmla="*/ 25400 h 25400"/>
              <a:gd name="connsiteX2" fmla="*/ 1003300 w 1441450"/>
              <a:gd name="connsiteY2" fmla="*/ 12700 h 25400"/>
              <a:gd name="connsiteX3" fmla="*/ 1320800 w 1441450"/>
              <a:gd name="connsiteY3" fmla="*/ 19050 h 25400"/>
              <a:gd name="connsiteX4" fmla="*/ 1441450 w 1441450"/>
              <a:gd name="connsiteY4" fmla="*/ 1270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450" h="25400">
                <a:moveTo>
                  <a:pt x="0" y="0"/>
                </a:moveTo>
                <a:cubicBezTo>
                  <a:pt x="78316" y="11641"/>
                  <a:pt x="323850" y="25400"/>
                  <a:pt x="323850" y="25400"/>
                </a:cubicBezTo>
                <a:lnTo>
                  <a:pt x="1003300" y="12700"/>
                </a:lnTo>
                <a:cubicBezTo>
                  <a:pt x="1169458" y="11642"/>
                  <a:pt x="1247775" y="19050"/>
                  <a:pt x="1320800" y="19050"/>
                </a:cubicBezTo>
                <a:cubicBezTo>
                  <a:pt x="1393825" y="19050"/>
                  <a:pt x="1417637" y="15875"/>
                  <a:pt x="1441450" y="1270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0" name="10249 Forma libre"/>
          <p:cNvSpPr/>
          <p:nvPr/>
        </p:nvSpPr>
        <p:spPr>
          <a:xfrm>
            <a:off x="3448730" y="3301688"/>
            <a:ext cx="958850" cy="128531"/>
          </a:xfrm>
          <a:custGeom>
            <a:avLst/>
            <a:gdLst>
              <a:gd name="connsiteX0" fmla="*/ 0 w 958850"/>
              <a:gd name="connsiteY0" fmla="*/ 63500 h 128531"/>
              <a:gd name="connsiteX1" fmla="*/ 165100 w 958850"/>
              <a:gd name="connsiteY1" fmla="*/ 69850 h 128531"/>
              <a:gd name="connsiteX2" fmla="*/ 622300 w 958850"/>
              <a:gd name="connsiteY2" fmla="*/ 127000 h 128531"/>
              <a:gd name="connsiteX3" fmla="*/ 958850 w 958850"/>
              <a:gd name="connsiteY3" fmla="*/ 0 h 12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850" h="128531">
                <a:moveTo>
                  <a:pt x="0" y="63500"/>
                </a:moveTo>
                <a:cubicBezTo>
                  <a:pt x="30691" y="61383"/>
                  <a:pt x="61383" y="59267"/>
                  <a:pt x="165100" y="69850"/>
                </a:cubicBezTo>
                <a:cubicBezTo>
                  <a:pt x="268817" y="80433"/>
                  <a:pt x="490008" y="138642"/>
                  <a:pt x="622300" y="127000"/>
                </a:cubicBezTo>
                <a:cubicBezTo>
                  <a:pt x="754592" y="115358"/>
                  <a:pt x="856721" y="57679"/>
                  <a:pt x="958850" y="0"/>
                </a:cubicBezTo>
              </a:path>
            </a:pathLst>
          </a:cu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117 CuadroTexto"/>
          <p:cNvSpPr txBox="1"/>
          <p:nvPr/>
        </p:nvSpPr>
        <p:spPr>
          <a:xfrm>
            <a:off x="1819940" y="577899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1006137" y="489600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20" name="119 CuadroTexto"/>
          <p:cNvSpPr txBox="1"/>
          <p:nvPr/>
        </p:nvSpPr>
        <p:spPr>
          <a:xfrm>
            <a:off x="1450684" y="372481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23" name="122 CuadroTexto"/>
          <p:cNvSpPr txBox="1"/>
          <p:nvPr/>
        </p:nvSpPr>
        <p:spPr>
          <a:xfrm>
            <a:off x="2324367" y="3321469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25" name="124 CuadroTexto"/>
          <p:cNvSpPr txBox="1"/>
          <p:nvPr/>
        </p:nvSpPr>
        <p:spPr>
          <a:xfrm>
            <a:off x="3667091" y="30112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5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grpSp>
        <p:nvGrpSpPr>
          <p:cNvPr id="92" name="91 Grupo"/>
          <p:cNvGrpSpPr/>
          <p:nvPr/>
        </p:nvGrpSpPr>
        <p:grpSpPr>
          <a:xfrm>
            <a:off x="5711329" y="1812505"/>
            <a:ext cx="3011401" cy="1184695"/>
            <a:chOff x="5711329" y="1558505"/>
            <a:chExt cx="3011401" cy="1184695"/>
          </a:xfrm>
        </p:grpSpPr>
        <p:sp>
          <p:nvSpPr>
            <p:cNvPr id="88" name="87 Rectángulo"/>
            <p:cNvSpPr/>
            <p:nvPr/>
          </p:nvSpPr>
          <p:spPr>
            <a:xfrm>
              <a:off x="5711329" y="1558505"/>
              <a:ext cx="3011401" cy="118469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86 Grupo"/>
            <p:cNvGrpSpPr/>
            <p:nvPr/>
          </p:nvGrpSpPr>
          <p:grpSpPr>
            <a:xfrm>
              <a:off x="5810250" y="1558505"/>
              <a:ext cx="2723631" cy="1050143"/>
              <a:chOff x="5810250" y="1558505"/>
              <a:chExt cx="2723631" cy="1050143"/>
            </a:xfrm>
          </p:grpSpPr>
          <p:cxnSp>
            <p:nvCxnSpPr>
              <p:cNvPr id="7" name="6 Conector recto"/>
              <p:cNvCxnSpPr/>
              <p:nvPr/>
            </p:nvCxnSpPr>
            <p:spPr>
              <a:xfrm>
                <a:off x="5810250" y="1756526"/>
                <a:ext cx="828675" cy="0"/>
              </a:xfrm>
              <a:prstGeom prst="line">
                <a:avLst/>
              </a:prstGeom>
              <a:no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8 CuadroTexto"/>
              <p:cNvSpPr txBox="1"/>
              <p:nvPr/>
            </p:nvSpPr>
            <p:spPr>
              <a:xfrm>
                <a:off x="6784684" y="1558505"/>
                <a:ext cx="1749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Minimal routing</a:t>
                </a:r>
                <a:endParaRPr lang="en-US" dirty="0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5810250" y="2171681"/>
                <a:ext cx="352426" cy="4369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1</a:t>
                </a:r>
                <a:endParaRPr lang="en-US" sz="2000" b="1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28" name="127 Rectángulo"/>
              <p:cNvSpPr/>
              <p:nvPr/>
            </p:nvSpPr>
            <p:spPr>
              <a:xfrm>
                <a:off x="6477000" y="2072968"/>
                <a:ext cx="323850" cy="4369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B050"/>
                    </a:solidFill>
                  </a:rPr>
                  <a:t>2</a:t>
                </a:r>
                <a:endParaRPr lang="en-US" sz="20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9" name="128 Rectángulo"/>
              <p:cNvSpPr/>
              <p:nvPr/>
            </p:nvSpPr>
            <p:spPr>
              <a:xfrm>
                <a:off x="7111709" y="1980571"/>
                <a:ext cx="323850" cy="4369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3</a:t>
                </a:r>
                <a:endParaRPr lang="en-US" sz="2000" b="1" baseline="-250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4" name="13 Conector recto de flecha"/>
              <p:cNvCxnSpPr>
                <a:stCxn id="10" idx="3"/>
                <a:endCxn id="128" idx="1"/>
              </p:cNvCxnSpPr>
              <p:nvPr/>
            </p:nvCxnSpPr>
            <p:spPr>
              <a:xfrm flipV="1">
                <a:off x="6162676" y="2291452"/>
                <a:ext cx="314324" cy="98713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 de flecha"/>
              <p:cNvCxnSpPr>
                <a:stCxn id="128" idx="3"/>
                <a:endCxn id="129" idx="1"/>
              </p:cNvCxnSpPr>
              <p:nvPr/>
            </p:nvCxnSpPr>
            <p:spPr>
              <a:xfrm flipV="1">
                <a:off x="6800850" y="2199055"/>
                <a:ext cx="310859" cy="92397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173 Grupo"/>
          <p:cNvGrpSpPr/>
          <p:nvPr/>
        </p:nvGrpSpPr>
        <p:grpSpPr>
          <a:xfrm>
            <a:off x="5711329" y="3204734"/>
            <a:ext cx="3229471" cy="1341554"/>
            <a:chOff x="5711329" y="2950734"/>
            <a:chExt cx="3229471" cy="1341554"/>
          </a:xfrm>
        </p:grpSpPr>
        <p:sp>
          <p:nvSpPr>
            <p:cNvPr id="177" name="176 Rectángulo"/>
            <p:cNvSpPr/>
            <p:nvPr/>
          </p:nvSpPr>
          <p:spPr>
            <a:xfrm>
              <a:off x="5711329" y="2956717"/>
              <a:ext cx="3229471" cy="1335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131 Conector recto"/>
            <p:cNvCxnSpPr/>
            <p:nvPr/>
          </p:nvCxnSpPr>
          <p:spPr>
            <a:xfrm>
              <a:off x="5810250" y="3148755"/>
              <a:ext cx="828675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132 CuadroTexto"/>
            <p:cNvSpPr txBox="1"/>
            <p:nvPr/>
          </p:nvSpPr>
          <p:spPr>
            <a:xfrm>
              <a:off x="6784684" y="2950734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Global misrouting</a:t>
              </a:r>
              <a:endParaRPr lang="en-US" dirty="0"/>
            </a:p>
          </p:txBody>
        </p:sp>
        <p:sp>
          <p:nvSpPr>
            <p:cNvPr id="139" name="138 Rectángulo"/>
            <p:cNvSpPr/>
            <p:nvPr/>
          </p:nvSpPr>
          <p:spPr>
            <a:xfrm>
              <a:off x="5810250" y="3763410"/>
              <a:ext cx="352426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40" name="139 Rectángulo"/>
            <p:cNvSpPr/>
            <p:nvPr/>
          </p:nvSpPr>
          <p:spPr>
            <a:xfrm>
              <a:off x="6477000" y="3664697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2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1" name="140 Rectángulo"/>
            <p:cNvSpPr/>
            <p:nvPr/>
          </p:nvSpPr>
          <p:spPr>
            <a:xfrm>
              <a:off x="7111709" y="3572300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3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42" name="141 Conector recto de flecha"/>
            <p:cNvCxnSpPr>
              <a:stCxn id="139" idx="3"/>
              <a:endCxn id="140" idx="1"/>
            </p:cNvCxnSpPr>
            <p:nvPr/>
          </p:nvCxnSpPr>
          <p:spPr>
            <a:xfrm flipV="1">
              <a:off x="6162676" y="3883181"/>
              <a:ext cx="314324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 de flecha"/>
            <p:cNvCxnSpPr>
              <a:stCxn id="140" idx="3"/>
              <a:endCxn id="141" idx="1"/>
            </p:cNvCxnSpPr>
            <p:nvPr/>
          </p:nvCxnSpPr>
          <p:spPr>
            <a:xfrm flipV="1">
              <a:off x="6800850" y="3790784"/>
              <a:ext cx="310859" cy="923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144 Rectángulo"/>
            <p:cNvSpPr/>
            <p:nvPr/>
          </p:nvSpPr>
          <p:spPr>
            <a:xfrm>
              <a:off x="7764171" y="3473587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4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46" name="145 Rectángulo"/>
            <p:cNvSpPr/>
            <p:nvPr/>
          </p:nvSpPr>
          <p:spPr>
            <a:xfrm>
              <a:off x="8398880" y="3381190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47" name="146 Conector recto de flecha"/>
            <p:cNvCxnSpPr>
              <a:stCxn id="141" idx="3"/>
              <a:endCxn id="145" idx="1"/>
            </p:cNvCxnSpPr>
            <p:nvPr/>
          </p:nvCxnSpPr>
          <p:spPr>
            <a:xfrm flipV="1">
              <a:off x="7435559" y="3692071"/>
              <a:ext cx="328612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 de flecha"/>
            <p:cNvCxnSpPr>
              <a:stCxn id="145" idx="3"/>
              <a:endCxn id="146" idx="1"/>
            </p:cNvCxnSpPr>
            <p:nvPr/>
          </p:nvCxnSpPr>
          <p:spPr>
            <a:xfrm flipV="1">
              <a:off x="8088021" y="3599674"/>
              <a:ext cx="310859" cy="923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70 Forma libre"/>
          <p:cNvSpPr/>
          <p:nvPr/>
        </p:nvSpPr>
        <p:spPr>
          <a:xfrm>
            <a:off x="2694085" y="5576888"/>
            <a:ext cx="396778" cy="638175"/>
          </a:xfrm>
          <a:custGeom>
            <a:avLst/>
            <a:gdLst>
              <a:gd name="connsiteX0" fmla="*/ 34828 w 396778"/>
              <a:gd name="connsiteY0" fmla="*/ 638175 h 638175"/>
              <a:gd name="connsiteX1" fmla="*/ 34828 w 396778"/>
              <a:gd name="connsiteY1" fmla="*/ 371475 h 638175"/>
              <a:gd name="connsiteX2" fmla="*/ 396778 w 396778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778" h="638175">
                <a:moveTo>
                  <a:pt x="34828" y="638175"/>
                </a:moveTo>
                <a:cubicBezTo>
                  <a:pt x="4665" y="558006"/>
                  <a:pt x="-25497" y="477837"/>
                  <a:pt x="34828" y="371475"/>
                </a:cubicBezTo>
                <a:cubicBezTo>
                  <a:pt x="95153" y="265113"/>
                  <a:pt x="245965" y="132556"/>
                  <a:pt x="39677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2 Explosión 1"/>
          <p:cNvSpPr/>
          <p:nvPr/>
        </p:nvSpPr>
        <p:spPr>
          <a:xfrm>
            <a:off x="3299521" y="5113690"/>
            <a:ext cx="299556" cy="240466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4 Forma libre"/>
          <p:cNvSpPr/>
          <p:nvPr/>
        </p:nvSpPr>
        <p:spPr>
          <a:xfrm>
            <a:off x="2052638" y="5391150"/>
            <a:ext cx="1110281" cy="180975"/>
          </a:xfrm>
          <a:custGeom>
            <a:avLst/>
            <a:gdLst>
              <a:gd name="connsiteX0" fmla="*/ 1033462 w 1110281"/>
              <a:gd name="connsiteY0" fmla="*/ 180975 h 180975"/>
              <a:gd name="connsiteX1" fmla="*/ 1095375 w 1110281"/>
              <a:gd name="connsiteY1" fmla="*/ 142875 h 180975"/>
              <a:gd name="connsiteX2" fmla="*/ 1100137 w 1110281"/>
              <a:gd name="connsiteY2" fmla="*/ 61913 h 180975"/>
              <a:gd name="connsiteX3" fmla="*/ 976312 w 1110281"/>
              <a:gd name="connsiteY3" fmla="*/ 47625 h 180975"/>
              <a:gd name="connsiteX4" fmla="*/ 447675 w 1110281"/>
              <a:gd name="connsiteY4" fmla="*/ 47625 h 180975"/>
              <a:gd name="connsiteX5" fmla="*/ 90487 w 1110281"/>
              <a:gd name="connsiteY5" fmla="*/ 42863 h 180975"/>
              <a:gd name="connsiteX6" fmla="*/ 0 w 1110281"/>
              <a:gd name="connsiteY6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281" h="180975">
                <a:moveTo>
                  <a:pt x="1033462" y="180975"/>
                </a:moveTo>
                <a:cubicBezTo>
                  <a:pt x="1058862" y="171847"/>
                  <a:pt x="1084263" y="162719"/>
                  <a:pt x="1095375" y="142875"/>
                </a:cubicBezTo>
                <a:cubicBezTo>
                  <a:pt x="1106487" y="123031"/>
                  <a:pt x="1119981" y="77788"/>
                  <a:pt x="1100137" y="61913"/>
                </a:cubicBezTo>
                <a:cubicBezTo>
                  <a:pt x="1080293" y="46038"/>
                  <a:pt x="1085056" y="50006"/>
                  <a:pt x="976312" y="47625"/>
                </a:cubicBezTo>
                <a:cubicBezTo>
                  <a:pt x="867568" y="45244"/>
                  <a:pt x="447675" y="47625"/>
                  <a:pt x="447675" y="47625"/>
                </a:cubicBezTo>
                <a:lnTo>
                  <a:pt x="90487" y="42863"/>
                </a:lnTo>
                <a:cubicBezTo>
                  <a:pt x="15875" y="34926"/>
                  <a:pt x="7937" y="1746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Forma libre"/>
          <p:cNvSpPr/>
          <p:nvPr/>
        </p:nvSpPr>
        <p:spPr>
          <a:xfrm>
            <a:off x="1057275" y="4357688"/>
            <a:ext cx="1000125" cy="1038860"/>
          </a:xfrm>
          <a:custGeom>
            <a:avLst/>
            <a:gdLst>
              <a:gd name="connsiteX0" fmla="*/ 1000125 w 1000125"/>
              <a:gd name="connsiteY0" fmla="*/ 1038225 h 1038860"/>
              <a:gd name="connsiteX1" fmla="*/ 923925 w 1000125"/>
              <a:gd name="connsiteY1" fmla="*/ 966787 h 1038860"/>
              <a:gd name="connsiteX2" fmla="*/ 542925 w 1000125"/>
              <a:gd name="connsiteY2" fmla="*/ 585787 h 1038860"/>
              <a:gd name="connsiteX3" fmla="*/ 133350 w 1000125"/>
              <a:gd name="connsiteY3" fmla="*/ 157162 h 1038860"/>
              <a:gd name="connsiteX4" fmla="*/ 0 w 1000125"/>
              <a:gd name="connsiteY4" fmla="*/ 0 h 103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038860">
                <a:moveTo>
                  <a:pt x="1000125" y="1038225"/>
                </a:moveTo>
                <a:cubicBezTo>
                  <a:pt x="1000125" y="1040209"/>
                  <a:pt x="1000125" y="1042193"/>
                  <a:pt x="923925" y="966787"/>
                </a:cubicBezTo>
                <a:cubicBezTo>
                  <a:pt x="847725" y="891381"/>
                  <a:pt x="674687" y="720724"/>
                  <a:pt x="542925" y="585787"/>
                </a:cubicBezTo>
                <a:cubicBezTo>
                  <a:pt x="411162" y="450849"/>
                  <a:pt x="223837" y="254793"/>
                  <a:pt x="133350" y="157162"/>
                </a:cubicBezTo>
                <a:cubicBezTo>
                  <a:pt x="42863" y="59531"/>
                  <a:pt x="21431" y="29765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Forma libre"/>
          <p:cNvSpPr/>
          <p:nvPr/>
        </p:nvSpPr>
        <p:spPr>
          <a:xfrm>
            <a:off x="898002" y="3471863"/>
            <a:ext cx="168798" cy="895350"/>
          </a:xfrm>
          <a:custGeom>
            <a:avLst/>
            <a:gdLst>
              <a:gd name="connsiteX0" fmla="*/ 168798 w 168798"/>
              <a:gd name="connsiteY0" fmla="*/ 895350 h 895350"/>
              <a:gd name="connsiteX1" fmla="*/ 78311 w 168798"/>
              <a:gd name="connsiteY1" fmla="*/ 723900 h 895350"/>
              <a:gd name="connsiteX2" fmla="*/ 6873 w 168798"/>
              <a:gd name="connsiteY2" fmla="*/ 242887 h 895350"/>
              <a:gd name="connsiteX3" fmla="*/ 6873 w 168798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798" h="895350">
                <a:moveTo>
                  <a:pt x="168798" y="895350"/>
                </a:moveTo>
                <a:cubicBezTo>
                  <a:pt x="137048" y="863997"/>
                  <a:pt x="105298" y="832644"/>
                  <a:pt x="78311" y="723900"/>
                </a:cubicBezTo>
                <a:cubicBezTo>
                  <a:pt x="51324" y="615156"/>
                  <a:pt x="18779" y="363537"/>
                  <a:pt x="6873" y="242887"/>
                </a:cubicBezTo>
                <a:cubicBezTo>
                  <a:pt x="-5033" y="122237"/>
                  <a:pt x="920" y="61118"/>
                  <a:pt x="687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Forma libre"/>
          <p:cNvSpPr/>
          <p:nvPr/>
        </p:nvSpPr>
        <p:spPr>
          <a:xfrm>
            <a:off x="904875" y="3290888"/>
            <a:ext cx="819150" cy="185737"/>
          </a:xfrm>
          <a:custGeom>
            <a:avLst/>
            <a:gdLst>
              <a:gd name="connsiteX0" fmla="*/ 0 w 819150"/>
              <a:gd name="connsiteY0" fmla="*/ 185737 h 185737"/>
              <a:gd name="connsiteX1" fmla="*/ 19050 w 819150"/>
              <a:gd name="connsiteY1" fmla="*/ 123825 h 185737"/>
              <a:gd name="connsiteX2" fmla="*/ 57150 w 819150"/>
              <a:gd name="connsiteY2" fmla="*/ 100012 h 185737"/>
              <a:gd name="connsiteX3" fmla="*/ 252412 w 819150"/>
              <a:gd name="connsiteY3" fmla="*/ 80962 h 185737"/>
              <a:gd name="connsiteX4" fmla="*/ 819150 w 819150"/>
              <a:gd name="connsiteY4" fmla="*/ 0 h 185737"/>
              <a:gd name="connsiteX5" fmla="*/ 819150 w 819150"/>
              <a:gd name="connsiteY5" fmla="*/ 0 h 185737"/>
              <a:gd name="connsiteX6" fmla="*/ 819150 w 819150"/>
              <a:gd name="connsiteY6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185737">
                <a:moveTo>
                  <a:pt x="0" y="185737"/>
                </a:moveTo>
                <a:cubicBezTo>
                  <a:pt x="4762" y="161924"/>
                  <a:pt x="9525" y="138112"/>
                  <a:pt x="19050" y="123825"/>
                </a:cubicBezTo>
                <a:cubicBezTo>
                  <a:pt x="28575" y="109538"/>
                  <a:pt x="18256" y="107156"/>
                  <a:pt x="57150" y="100012"/>
                </a:cubicBezTo>
                <a:cubicBezTo>
                  <a:pt x="96044" y="92868"/>
                  <a:pt x="125412" y="97631"/>
                  <a:pt x="252412" y="80962"/>
                </a:cubicBezTo>
                <a:cubicBezTo>
                  <a:pt x="379412" y="64293"/>
                  <a:pt x="819150" y="0"/>
                  <a:pt x="819150" y="0"/>
                </a:cubicBezTo>
                <a:lnTo>
                  <a:pt x="819150" y="0"/>
                </a:lnTo>
                <a:lnTo>
                  <a:pt x="8191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161 CuadroTexto"/>
          <p:cNvSpPr txBox="1"/>
          <p:nvPr/>
        </p:nvSpPr>
        <p:spPr>
          <a:xfrm>
            <a:off x="2349024" y="506266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grpSp>
        <p:nvGrpSpPr>
          <p:cNvPr id="91" name="90 Grupo"/>
          <p:cNvGrpSpPr/>
          <p:nvPr/>
        </p:nvGrpSpPr>
        <p:grpSpPr>
          <a:xfrm>
            <a:off x="4441931" y="4804153"/>
            <a:ext cx="4498870" cy="1447110"/>
            <a:chOff x="4441931" y="4372353"/>
            <a:chExt cx="4498870" cy="1447110"/>
          </a:xfrm>
        </p:grpSpPr>
        <p:sp>
          <p:nvSpPr>
            <p:cNvPr id="179" name="178 Rectángulo"/>
            <p:cNvSpPr/>
            <p:nvPr/>
          </p:nvSpPr>
          <p:spPr>
            <a:xfrm>
              <a:off x="4441931" y="4403207"/>
              <a:ext cx="4498870" cy="14162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148 Conector recto"/>
            <p:cNvCxnSpPr/>
            <p:nvPr/>
          </p:nvCxnSpPr>
          <p:spPr>
            <a:xfrm>
              <a:off x="5810250" y="4570374"/>
              <a:ext cx="8286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0" name="149 CuadroTexto"/>
            <p:cNvSpPr txBox="1"/>
            <p:nvPr/>
          </p:nvSpPr>
          <p:spPr>
            <a:xfrm>
              <a:off x="6784684" y="437235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OLM</a:t>
              </a:r>
              <a:endParaRPr lang="en-US" dirty="0"/>
            </a:p>
          </p:txBody>
        </p:sp>
        <p:sp>
          <p:nvSpPr>
            <p:cNvPr id="151" name="150 Rectángulo"/>
            <p:cNvSpPr/>
            <p:nvPr/>
          </p:nvSpPr>
          <p:spPr>
            <a:xfrm>
              <a:off x="5201741" y="5185029"/>
              <a:ext cx="352426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52" name="151 Rectángulo"/>
            <p:cNvSpPr/>
            <p:nvPr/>
          </p:nvSpPr>
          <p:spPr>
            <a:xfrm>
              <a:off x="5868491" y="5086316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2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53" name="152 Rectángulo"/>
            <p:cNvSpPr/>
            <p:nvPr/>
          </p:nvSpPr>
          <p:spPr>
            <a:xfrm>
              <a:off x="6512190" y="5185029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54" name="153 Conector recto de flecha"/>
            <p:cNvCxnSpPr>
              <a:stCxn id="151" idx="3"/>
            </p:cNvCxnSpPr>
            <p:nvPr/>
          </p:nvCxnSpPr>
          <p:spPr>
            <a:xfrm flipV="1">
              <a:off x="5554167" y="5304800"/>
              <a:ext cx="314324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 de flecha"/>
            <p:cNvCxnSpPr>
              <a:stCxn id="152" idx="3"/>
              <a:endCxn id="153" idx="1"/>
            </p:cNvCxnSpPr>
            <p:nvPr/>
          </p:nvCxnSpPr>
          <p:spPr>
            <a:xfrm>
              <a:off x="6192341" y="5304800"/>
              <a:ext cx="319849" cy="9871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 de flecha"/>
            <p:cNvCxnSpPr>
              <a:stCxn id="153" idx="3"/>
            </p:cNvCxnSpPr>
            <p:nvPr/>
          </p:nvCxnSpPr>
          <p:spPr>
            <a:xfrm flipV="1">
              <a:off x="6836040" y="5126053"/>
              <a:ext cx="328612" cy="27746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159 Rectángulo"/>
            <p:cNvSpPr/>
            <p:nvPr/>
          </p:nvSpPr>
          <p:spPr>
            <a:xfrm>
              <a:off x="4594508" y="5185029"/>
              <a:ext cx="352426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1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61" name="160 Conector recto de flecha"/>
            <p:cNvCxnSpPr>
              <a:stCxn id="160" idx="3"/>
              <a:endCxn id="151" idx="1"/>
            </p:cNvCxnSpPr>
            <p:nvPr/>
          </p:nvCxnSpPr>
          <p:spPr>
            <a:xfrm>
              <a:off x="4946934" y="5403513"/>
              <a:ext cx="25480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162 Rectángulo"/>
            <p:cNvSpPr/>
            <p:nvPr/>
          </p:nvSpPr>
          <p:spPr>
            <a:xfrm>
              <a:off x="7160842" y="4993919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3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64" name="163 Rectángulo"/>
            <p:cNvSpPr/>
            <p:nvPr/>
          </p:nvSpPr>
          <p:spPr>
            <a:xfrm>
              <a:off x="7813304" y="4895206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4</a:t>
              </a:r>
              <a:endParaRPr lang="en-US" sz="20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65" name="164 Rectángulo"/>
            <p:cNvSpPr/>
            <p:nvPr/>
          </p:nvSpPr>
          <p:spPr>
            <a:xfrm>
              <a:off x="8448013" y="4802809"/>
              <a:ext cx="323850" cy="4369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</a:rPr>
                <a:t>5</a:t>
              </a:r>
              <a:endParaRPr lang="en-US" sz="2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66" name="165 Conector recto de flecha"/>
            <p:cNvCxnSpPr>
              <a:stCxn id="163" idx="3"/>
              <a:endCxn id="164" idx="1"/>
            </p:cNvCxnSpPr>
            <p:nvPr/>
          </p:nvCxnSpPr>
          <p:spPr>
            <a:xfrm flipV="1">
              <a:off x="7484692" y="5113690"/>
              <a:ext cx="328612" cy="987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 de flecha"/>
            <p:cNvCxnSpPr>
              <a:stCxn id="164" idx="3"/>
              <a:endCxn id="165" idx="1"/>
            </p:cNvCxnSpPr>
            <p:nvPr/>
          </p:nvCxnSpPr>
          <p:spPr>
            <a:xfrm flipV="1">
              <a:off x="8137154" y="5021293"/>
              <a:ext cx="310859" cy="9239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167 CuadroTexto"/>
          <p:cNvSpPr txBox="1"/>
          <p:nvPr/>
        </p:nvSpPr>
        <p:spPr>
          <a:xfrm>
            <a:off x="1489503" y="456759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69" name="168 Explosión 1"/>
          <p:cNvSpPr/>
          <p:nvPr/>
        </p:nvSpPr>
        <p:spPr>
          <a:xfrm>
            <a:off x="1095081" y="3889034"/>
            <a:ext cx="299556" cy="240466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169 CuadroTexto"/>
          <p:cNvSpPr txBox="1"/>
          <p:nvPr/>
        </p:nvSpPr>
        <p:spPr>
          <a:xfrm>
            <a:off x="282347" y="354014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980737" y="296951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en-US" b="1" baseline="-25000" dirty="0" smtClean="0">
                <a:solidFill>
                  <a:srgbClr val="7030A0"/>
                </a:solidFill>
              </a:rPr>
              <a:t>3</a:t>
            </a:r>
            <a:endParaRPr lang="en-US" b="1" baseline="-25000" dirty="0">
              <a:solidFill>
                <a:srgbClr val="7030A0"/>
              </a:solidFill>
            </a:endParaRPr>
          </a:p>
        </p:txBody>
      </p:sp>
      <p:sp>
        <p:nvSpPr>
          <p:cNvPr id="84" name="83 Forma libre"/>
          <p:cNvSpPr/>
          <p:nvPr/>
        </p:nvSpPr>
        <p:spPr>
          <a:xfrm>
            <a:off x="1719263" y="3275934"/>
            <a:ext cx="1659731" cy="17335"/>
          </a:xfrm>
          <a:custGeom>
            <a:avLst/>
            <a:gdLst>
              <a:gd name="connsiteX0" fmla="*/ 0 w 1659731"/>
              <a:gd name="connsiteY0" fmla="*/ 17335 h 17335"/>
              <a:gd name="connsiteX1" fmla="*/ 102393 w 1659731"/>
              <a:gd name="connsiteY1" fmla="*/ 666 h 17335"/>
              <a:gd name="connsiteX2" fmla="*/ 240506 w 1659731"/>
              <a:gd name="connsiteY2" fmla="*/ 3047 h 17335"/>
              <a:gd name="connsiteX3" fmla="*/ 557212 w 1659731"/>
              <a:gd name="connsiteY3" fmla="*/ 17335 h 17335"/>
              <a:gd name="connsiteX4" fmla="*/ 1331118 w 1659731"/>
              <a:gd name="connsiteY4" fmla="*/ 14954 h 17335"/>
              <a:gd name="connsiteX5" fmla="*/ 1659731 w 1659731"/>
              <a:gd name="connsiteY5" fmla="*/ 3047 h 1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731" h="17335">
                <a:moveTo>
                  <a:pt x="0" y="17335"/>
                </a:moveTo>
                <a:cubicBezTo>
                  <a:pt x="31154" y="10191"/>
                  <a:pt x="62309" y="3047"/>
                  <a:pt x="102393" y="666"/>
                </a:cubicBezTo>
                <a:cubicBezTo>
                  <a:pt x="142477" y="-1715"/>
                  <a:pt x="240506" y="3047"/>
                  <a:pt x="240506" y="3047"/>
                </a:cubicBezTo>
                <a:lnTo>
                  <a:pt x="557212" y="17335"/>
                </a:lnTo>
                <a:lnTo>
                  <a:pt x="1331118" y="14954"/>
                </a:lnTo>
                <a:cubicBezTo>
                  <a:pt x="1514871" y="12573"/>
                  <a:pt x="1587301" y="7810"/>
                  <a:pt x="1659731" y="304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172 CuadroTexto"/>
          <p:cNvSpPr txBox="1"/>
          <p:nvPr/>
        </p:nvSpPr>
        <p:spPr>
          <a:xfrm>
            <a:off x="2331314" y="2872259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VC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86" name="85 Forma libre"/>
          <p:cNvSpPr/>
          <p:nvPr/>
        </p:nvSpPr>
        <p:spPr>
          <a:xfrm>
            <a:off x="3367088" y="3263493"/>
            <a:ext cx="1023937" cy="107081"/>
          </a:xfrm>
          <a:custGeom>
            <a:avLst/>
            <a:gdLst>
              <a:gd name="connsiteX0" fmla="*/ 0 w 1023937"/>
              <a:gd name="connsiteY0" fmla="*/ 17870 h 107081"/>
              <a:gd name="connsiteX1" fmla="*/ 71437 w 1023937"/>
              <a:gd name="connsiteY1" fmla="*/ 8345 h 107081"/>
              <a:gd name="connsiteX2" fmla="*/ 173831 w 1023937"/>
              <a:gd name="connsiteY2" fmla="*/ 1201 h 107081"/>
              <a:gd name="connsiteX3" fmla="*/ 280987 w 1023937"/>
              <a:gd name="connsiteY3" fmla="*/ 34538 h 107081"/>
              <a:gd name="connsiteX4" fmla="*/ 495300 w 1023937"/>
              <a:gd name="connsiteY4" fmla="*/ 65495 h 107081"/>
              <a:gd name="connsiteX5" fmla="*/ 681037 w 1023937"/>
              <a:gd name="connsiteY5" fmla="*/ 94070 h 107081"/>
              <a:gd name="connsiteX6" fmla="*/ 807243 w 1023937"/>
              <a:gd name="connsiteY6" fmla="*/ 105976 h 107081"/>
              <a:gd name="connsiteX7" fmla="*/ 916781 w 1023937"/>
              <a:gd name="connsiteY7" fmla="*/ 67876 h 107081"/>
              <a:gd name="connsiteX8" fmla="*/ 1023937 w 1023937"/>
              <a:gd name="connsiteY8" fmla="*/ 3582 h 10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937" h="107081">
                <a:moveTo>
                  <a:pt x="0" y="17870"/>
                </a:moveTo>
                <a:cubicBezTo>
                  <a:pt x="21232" y="14496"/>
                  <a:pt x="42465" y="11123"/>
                  <a:pt x="71437" y="8345"/>
                </a:cubicBezTo>
                <a:cubicBezTo>
                  <a:pt x="100409" y="5567"/>
                  <a:pt x="138906" y="-3165"/>
                  <a:pt x="173831" y="1201"/>
                </a:cubicBezTo>
                <a:cubicBezTo>
                  <a:pt x="208756" y="5566"/>
                  <a:pt x="227409" y="23822"/>
                  <a:pt x="280987" y="34538"/>
                </a:cubicBezTo>
                <a:cubicBezTo>
                  <a:pt x="334565" y="45254"/>
                  <a:pt x="495300" y="65495"/>
                  <a:pt x="495300" y="65495"/>
                </a:cubicBezTo>
                <a:lnTo>
                  <a:pt x="681037" y="94070"/>
                </a:lnTo>
                <a:cubicBezTo>
                  <a:pt x="733028" y="100817"/>
                  <a:pt x="767952" y="110342"/>
                  <a:pt x="807243" y="105976"/>
                </a:cubicBezTo>
                <a:cubicBezTo>
                  <a:pt x="846534" y="101610"/>
                  <a:pt x="880665" y="84942"/>
                  <a:pt x="916781" y="67876"/>
                </a:cubicBezTo>
                <a:cubicBezTo>
                  <a:pt x="952897" y="50810"/>
                  <a:pt x="988417" y="27196"/>
                  <a:pt x="1023937" y="358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174 CuadroTexto"/>
          <p:cNvSpPr txBox="1"/>
          <p:nvPr/>
        </p:nvSpPr>
        <p:spPr>
          <a:xfrm>
            <a:off x="708895" y="6011490"/>
            <a:ext cx="8915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Source </a:t>
            </a:r>
            <a:br>
              <a:rPr lang="en-US" sz="1600" dirty="0" smtClean="0"/>
            </a:br>
            <a:r>
              <a:rPr lang="en-US" sz="1600" dirty="0" smtClean="0"/>
              <a:t>group</a:t>
            </a:r>
            <a:endParaRPr lang="en-US" sz="1600" dirty="0"/>
          </a:p>
        </p:txBody>
      </p:sp>
      <p:sp>
        <p:nvSpPr>
          <p:cNvPr id="184" name="183 CuadroTexto"/>
          <p:cNvSpPr txBox="1"/>
          <p:nvPr/>
        </p:nvSpPr>
        <p:spPr>
          <a:xfrm>
            <a:off x="4340548" y="2471547"/>
            <a:ext cx="12089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Destination</a:t>
            </a:r>
            <a:br>
              <a:rPr lang="en-US" sz="1600" dirty="0" smtClean="0"/>
            </a:br>
            <a:r>
              <a:rPr lang="en-US" sz="1600" dirty="0" smtClean="0"/>
              <a:t>group</a:t>
            </a:r>
            <a:endParaRPr lang="en-US" sz="1600" dirty="0"/>
          </a:p>
        </p:txBody>
      </p:sp>
      <p:sp>
        <p:nvSpPr>
          <p:cNvPr id="185" name="184 CuadroTexto"/>
          <p:cNvSpPr txBox="1"/>
          <p:nvPr/>
        </p:nvSpPr>
        <p:spPr>
          <a:xfrm>
            <a:off x="112169" y="2444744"/>
            <a:ext cx="82586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/>
              <a:t>Interm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smtClean="0"/>
              <a:t>group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943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6" grpId="0" animBg="1"/>
      <p:bldP spid="127" grpId="0" animBg="1"/>
      <p:bldP spid="10240" grpId="0"/>
      <p:bldP spid="10240" grpId="1"/>
      <p:bldP spid="10240" grpId="2"/>
      <p:bldP spid="130" grpId="0"/>
      <p:bldP spid="130" grpId="1"/>
      <p:bldP spid="131" grpId="0"/>
      <p:bldP spid="131" grpId="1"/>
      <p:bldP spid="10245" grpId="0" animBg="1"/>
      <p:bldP spid="10246" grpId="0" animBg="1"/>
      <p:bldP spid="10247" grpId="0" animBg="1"/>
      <p:bldP spid="10248" grpId="0" animBg="1"/>
      <p:bldP spid="10250" grpId="0" animBg="1"/>
      <p:bldP spid="118" grpId="0"/>
      <p:bldP spid="118" grpId="1"/>
      <p:bldP spid="119" grpId="0"/>
      <p:bldP spid="119" grpId="1"/>
      <p:bldP spid="120" grpId="0"/>
      <p:bldP spid="120" grpId="1"/>
      <p:bldP spid="123" grpId="0"/>
      <p:bldP spid="123" grpId="1"/>
      <p:bldP spid="125" grpId="0"/>
      <p:bldP spid="125" grpId="1"/>
      <p:bldP spid="125" grpId="2"/>
      <p:bldP spid="71" grpId="0" animBg="1"/>
      <p:bldP spid="73" grpId="0" animBg="1"/>
      <p:bldP spid="73" grpId="1" animBg="1"/>
      <p:bldP spid="75" grpId="0" animBg="1"/>
      <p:bldP spid="76" grpId="0" animBg="1"/>
      <p:bldP spid="77" grpId="0" animBg="1"/>
      <p:bldP spid="78" grpId="0" animBg="1"/>
      <p:bldP spid="162" grpId="0"/>
      <p:bldP spid="168" grpId="0"/>
      <p:bldP spid="169" grpId="0" animBg="1"/>
      <p:bldP spid="169" grpId="1" animBg="1"/>
      <p:bldP spid="170" grpId="0"/>
      <p:bldP spid="172" grpId="0"/>
      <p:bldP spid="84" grpId="0" animBg="1"/>
      <p:bldP spid="173" grpId="0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chart</a:t>
            </a:r>
            <a:endParaRPr lang="en-U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55405"/>
              </p:ext>
            </p:extLst>
          </p:nvPr>
        </p:nvGraphicFramePr>
        <p:xfrm>
          <a:off x="479818" y="1633200"/>
          <a:ext cx="813291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504"/>
                <a:gridCol w="1643380"/>
                <a:gridCol w="1099312"/>
                <a:gridCol w="1311466"/>
                <a:gridCol w="867093"/>
                <a:gridCol w="940157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ysClr val="windowText" lastClr="000000"/>
                          </a:solidFill>
                        </a:rPr>
                        <a:t>Piggy-</a:t>
                      </a:r>
                    </a:p>
                    <a:p>
                      <a:r>
                        <a:rPr lang="en-US" sz="2200" b="0" dirty="0" smtClean="0">
                          <a:solidFill>
                            <a:sysClr val="windowText" lastClr="000000"/>
                          </a:solidFill>
                        </a:rPr>
                        <a:t>backing </a:t>
                      </a:r>
                      <a:r>
                        <a:rPr lang="en-US" sz="2200" b="0" dirty="0" smtClean="0">
                          <a:solidFill>
                            <a:sysClr val="windowText" lastClr="000000"/>
                          </a:solidFill>
                        </a:rPr>
                        <a:t>[4]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ysClr val="windowText" lastClr="000000"/>
                          </a:solidFill>
                        </a:rPr>
                        <a:t>OFAR </a:t>
                      </a:r>
                      <a:br>
                        <a:rPr lang="en-US" sz="22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2200" b="0" dirty="0" smtClean="0">
                          <a:solidFill>
                            <a:sysClr val="windowText" lastClr="000000"/>
                          </a:solidFill>
                        </a:rPr>
                        <a:t>[5]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</a:rPr>
                        <a:t>PAR-6/2</a:t>
                      </a:r>
                      <a:endParaRPr lang="en-US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</a:rPr>
                        <a:t>RLM</a:t>
                      </a:r>
                      <a:endParaRPr lang="en-US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</a:rPr>
                        <a:t>OLM</a:t>
                      </a:r>
                      <a:endParaRPr lang="en-US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Local misrouting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Congestion-prone</a:t>
                      </a:r>
                      <a:r>
                        <a:rPr lang="en-US" sz="2200" baseline="0" dirty="0" smtClean="0"/>
                        <a:t> (escape network)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2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2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VCs in local ports</a:t>
                      </a:r>
                      <a:r>
                        <a:rPr lang="en-US" sz="2200" baseline="0" dirty="0" smtClean="0"/>
                        <a:t> (cost)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2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Any</a:t>
                      </a:r>
                      <a:endParaRPr lang="en-US" sz="22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Routing freedom</a:t>
                      </a:r>
                    </a:p>
                    <a:p>
                      <a:r>
                        <a:rPr lang="en-US" sz="2200" dirty="0" smtClean="0"/>
                        <a:t>In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local </a:t>
                      </a:r>
                      <a:r>
                        <a:rPr lang="en-US" sz="2200" dirty="0" err="1" smtClean="0"/>
                        <a:t>misrout</a:t>
                      </a:r>
                      <a:r>
                        <a:rPr lang="en-US" sz="2200" dirty="0" smtClean="0"/>
                        <a:t>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FF0000"/>
                          </a:solidFill>
                        </a:rPr>
                        <a:t>None</a:t>
                      </a:r>
                      <a:endParaRPr 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0B050"/>
                          </a:solidFill>
                        </a:rPr>
                        <a:t>Max.</a:t>
                      </a:r>
                      <a:endParaRPr lang="en-US" sz="2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Max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Just Enough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B050"/>
                          </a:solidFill>
                        </a:rPr>
                        <a:t>Max</a:t>
                      </a:r>
                      <a:endParaRPr lang="en-US" sz="2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Wormhole</a:t>
                      </a:r>
                      <a:r>
                        <a:rPr lang="en-US" sz="2200" baseline="0" dirty="0" smtClean="0"/>
                        <a:t> support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16</a:t>
            </a:fld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64" y="2460363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http://www.clker.com/cliparts/8/0/1/9/1195445329999867155jean_victor_balin_cross.svg.m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79" y="2486121"/>
            <a:ext cx="283338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50" y="2460363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91" y="2460363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18" y="2460363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618" y="5666500"/>
            <a:ext cx="283338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79" y="5627161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50" y="5627161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91" y="5627161"/>
            <a:ext cx="362016" cy="3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72" y="5666500"/>
            <a:ext cx="283338" cy="2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1 CuadroTexto"/>
          <p:cNvSpPr txBox="1"/>
          <p:nvPr/>
        </p:nvSpPr>
        <p:spPr>
          <a:xfrm>
            <a:off x="619949" y="6275978"/>
            <a:ext cx="82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[4] Jiang, Kim, Dally. </a:t>
            </a:r>
            <a:r>
              <a:rPr lang="en-US" sz="1400" i="1" dirty="0"/>
              <a:t>Indirect adaptive routing on large scale interconnection networks. </a:t>
            </a:r>
            <a:r>
              <a:rPr lang="en-US" sz="1400" dirty="0"/>
              <a:t>ISCA '09.</a:t>
            </a:r>
          </a:p>
          <a:p>
            <a:r>
              <a:rPr lang="en-US" sz="1400" dirty="0" smtClean="0"/>
              <a:t>[5] </a:t>
            </a:r>
            <a:r>
              <a:rPr lang="es-ES" sz="1400" dirty="0" smtClean="0"/>
              <a:t>M. García </a:t>
            </a:r>
            <a:r>
              <a:rPr lang="es-ES" sz="1400" i="1" dirty="0" smtClean="0"/>
              <a:t>et al</a:t>
            </a:r>
            <a:r>
              <a:rPr lang="en-US" sz="1400" dirty="0" smtClean="0"/>
              <a:t>, “On-the-fly adaptive routing in high-radix hierarchical networks,” ICPP’12.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373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Dragonfly</a:t>
            </a:r>
            <a:endParaRPr lang="es-ES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Adaptive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routing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in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Dragonflies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Alternative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routing</a:t>
            </a:r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mechanisms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RLM: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Restricted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local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misrouting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OLM: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Opportunistic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local </a:t>
            </a:r>
            <a:r>
              <a:rPr lang="es-E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misrouting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b="1" dirty="0" err="1" smtClean="0"/>
              <a:t>Evaluation</a:t>
            </a:r>
            <a:endParaRPr lang="es-ES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Conclusions</a:t>
            </a:r>
            <a:r>
              <a:rPr lang="es-ES" dirty="0" smtClean="0"/>
              <a:t> and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Evaluation</a:t>
            </a:r>
            <a:br>
              <a:rPr lang="en-US" dirty="0"/>
            </a:br>
            <a:r>
              <a:rPr lang="en-US" dirty="0"/>
              <a:t>   3.1 Simulation parameters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Simulated network:</a:t>
            </a:r>
            <a:endParaRPr lang="en-US" b="1" i="1" dirty="0" smtClean="0"/>
          </a:p>
          <a:p>
            <a:pPr lvl="1"/>
            <a:r>
              <a:rPr lang="en-US" b="1" dirty="0" smtClean="0"/>
              <a:t>2.064 routers </a:t>
            </a:r>
            <a:r>
              <a:rPr lang="en-US" dirty="0" smtClean="0"/>
              <a:t>with </a:t>
            </a:r>
            <a:r>
              <a:rPr lang="en-US" b="1" dirty="0" smtClean="0"/>
              <a:t>31 ports/router</a:t>
            </a:r>
          </a:p>
          <a:p>
            <a:pPr lvl="1"/>
            <a:r>
              <a:rPr lang="en-US" b="1" dirty="0" smtClean="0"/>
              <a:t>129 groups of 16 routers </a:t>
            </a:r>
            <a:r>
              <a:rPr lang="en-US" dirty="0" smtClean="0"/>
              <a:t>each, 16x8=128 servers per group</a:t>
            </a:r>
          </a:p>
          <a:p>
            <a:pPr lvl="1"/>
            <a:r>
              <a:rPr lang="en-US" dirty="0" smtClean="0"/>
              <a:t>16.512 servers in the system</a:t>
            </a:r>
          </a:p>
          <a:p>
            <a:r>
              <a:rPr lang="en-US" b="1" dirty="0" smtClean="0"/>
              <a:t>Simple, in-house simulator:</a:t>
            </a:r>
          </a:p>
          <a:p>
            <a:pPr lvl="1"/>
            <a:r>
              <a:rPr lang="en-US" dirty="0" smtClean="0"/>
              <a:t>Input-FIFO router model</a:t>
            </a:r>
          </a:p>
          <a:p>
            <a:pPr lvl="1"/>
            <a:r>
              <a:rPr lang="en-US" dirty="0" smtClean="0"/>
              <a:t>Virtual cut-through or wormhole switching</a:t>
            </a:r>
          </a:p>
          <a:p>
            <a:pPr lvl="1"/>
            <a:r>
              <a:rPr lang="en-US" dirty="0" smtClean="0"/>
              <a:t>No speedup, single-cycle router</a:t>
            </a:r>
          </a:p>
          <a:p>
            <a:pPr lvl="1"/>
            <a:r>
              <a:rPr lang="en-US" dirty="0" smtClean="0"/>
              <a:t>Synthetic traffic: uniform or worst-case patterns</a:t>
            </a:r>
          </a:p>
          <a:p>
            <a:r>
              <a:rPr lang="en-US" b="1" dirty="0" smtClean="0"/>
              <a:t>Link latencies </a:t>
            </a:r>
            <a:r>
              <a:rPr lang="en-US" dirty="0" smtClean="0"/>
              <a:t>and queue sizes:</a:t>
            </a:r>
          </a:p>
          <a:p>
            <a:pPr lvl="1"/>
            <a:r>
              <a:rPr lang="en-US" b="1" dirty="0" smtClean="0"/>
              <a:t>10 cycles </a:t>
            </a:r>
            <a:r>
              <a:rPr lang="en-US" dirty="0" smtClean="0"/>
              <a:t>in local links, </a:t>
            </a:r>
            <a:r>
              <a:rPr lang="en-US" b="1" dirty="0" smtClean="0"/>
              <a:t>32 </a:t>
            </a:r>
            <a:r>
              <a:rPr lang="en-US" b="1" dirty="0" err="1" smtClean="0"/>
              <a:t>phits</a:t>
            </a:r>
            <a:r>
              <a:rPr lang="en-US" b="1" dirty="0" smtClean="0"/>
              <a:t> per VC</a:t>
            </a:r>
          </a:p>
          <a:p>
            <a:pPr lvl="1"/>
            <a:r>
              <a:rPr lang="en-US" b="1" dirty="0" smtClean="0"/>
              <a:t>100 cycles </a:t>
            </a:r>
            <a:r>
              <a:rPr lang="en-US" dirty="0" smtClean="0"/>
              <a:t>in global links, </a:t>
            </a:r>
            <a:r>
              <a:rPr lang="en-US" b="1" dirty="0" smtClean="0"/>
              <a:t>256 </a:t>
            </a:r>
            <a:r>
              <a:rPr lang="en-US" b="1" dirty="0" err="1" smtClean="0"/>
              <a:t>phits</a:t>
            </a:r>
            <a:r>
              <a:rPr lang="en-US" b="1" dirty="0" smtClean="0"/>
              <a:t> per VC</a:t>
            </a:r>
          </a:p>
          <a:p>
            <a:pPr lvl="1"/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Evaluation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3.2. Latency and throughput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– uniform traffic</a:t>
            </a:r>
            <a:endParaRPr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19</a:t>
            </a:fld>
            <a:endParaRPr lang="es-E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2113649"/>
            <a:ext cx="4097964" cy="453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89" y="2239319"/>
            <a:ext cx="4099428" cy="42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dirty="0" err="1" smtClean="0"/>
              <a:t>Introduction</a:t>
            </a:r>
            <a:r>
              <a:rPr lang="es-ES" b="1" dirty="0" smtClean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/>
              <a:t>Introduction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Dragonfly</a:t>
            </a:r>
            <a:endParaRPr lang="es-E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s-ES" dirty="0" err="1" smtClean="0"/>
              <a:t>Adaptive</a:t>
            </a:r>
            <a:r>
              <a:rPr lang="es-ES" dirty="0" smtClean="0"/>
              <a:t> </a:t>
            </a:r>
            <a:r>
              <a:rPr lang="es-ES" dirty="0" err="1" smtClean="0"/>
              <a:t>routing</a:t>
            </a:r>
            <a:r>
              <a:rPr lang="es-ES" dirty="0" smtClean="0"/>
              <a:t> in </a:t>
            </a:r>
            <a:r>
              <a:rPr lang="es-ES" dirty="0" err="1" smtClean="0"/>
              <a:t>Dragonflies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Alternative</a:t>
            </a:r>
            <a:r>
              <a:rPr lang="es-ES" dirty="0" smtClean="0"/>
              <a:t> </a:t>
            </a:r>
            <a:r>
              <a:rPr lang="es-ES" dirty="0" err="1"/>
              <a:t>routing</a:t>
            </a:r>
            <a:r>
              <a:rPr lang="es-ES" dirty="0"/>
              <a:t> </a:t>
            </a:r>
            <a:r>
              <a:rPr lang="es-ES" dirty="0" err="1" smtClean="0"/>
              <a:t>mechanisms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RLM: </a:t>
            </a:r>
            <a:r>
              <a:rPr lang="es-ES" dirty="0" err="1" smtClean="0"/>
              <a:t>Restricted</a:t>
            </a:r>
            <a:r>
              <a:rPr lang="es-ES" dirty="0" smtClean="0"/>
              <a:t> local </a:t>
            </a:r>
            <a:r>
              <a:rPr lang="es-ES" dirty="0" err="1" smtClean="0"/>
              <a:t>misrouting</a:t>
            </a:r>
            <a:endParaRPr lang="es-ES" dirty="0"/>
          </a:p>
          <a:p>
            <a:pPr marL="731520" lvl="1" indent="-457200">
              <a:buFont typeface="+mj-lt"/>
              <a:buAutoNum type="arabicPeriod"/>
            </a:pPr>
            <a:r>
              <a:rPr lang="es-ES" dirty="0" smtClean="0"/>
              <a:t>OLM: </a:t>
            </a:r>
            <a:r>
              <a:rPr lang="es-ES" dirty="0" err="1" smtClean="0"/>
              <a:t>Opportunistic</a:t>
            </a:r>
            <a:r>
              <a:rPr lang="es-ES" dirty="0" smtClean="0"/>
              <a:t> local </a:t>
            </a:r>
            <a:r>
              <a:rPr lang="es-ES" dirty="0" err="1" smtClean="0"/>
              <a:t>misrouting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Evaluation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Conclusions</a:t>
            </a:r>
            <a:r>
              <a:rPr lang="es-ES" dirty="0" smtClean="0"/>
              <a:t> and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Evaluation</a:t>
            </a:r>
            <a:br>
              <a:rPr lang="en-US" dirty="0"/>
            </a:br>
            <a:r>
              <a:rPr lang="en-US" dirty="0"/>
              <a:t>   3.2. Latency and throughput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– adversarial ADV+6 traffic</a:t>
            </a:r>
            <a:endParaRPr lang="en-US" dirty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20</a:t>
            </a:fld>
            <a:endParaRPr lang="es-E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2235250"/>
            <a:ext cx="3826971" cy="41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64" y="2235250"/>
            <a:ext cx="3756738" cy="408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Evaluation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3.2. Variable local &amp; global misrouting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21</a:t>
            </a:fld>
            <a:endParaRPr lang="es-E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" y="1686507"/>
            <a:ext cx="8100811" cy="449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39700" y="6071838"/>
            <a:ext cx="193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Intra-group</a:t>
            </a:r>
            <a:br>
              <a:rPr lang="en-US" dirty="0" smtClean="0"/>
            </a:br>
            <a:r>
              <a:rPr lang="en-US" dirty="0" smtClean="0"/>
              <a:t>adversarial traffic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3314700" y="6097238"/>
            <a:ext cx="1937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Inter-group</a:t>
            </a:r>
            <a:br>
              <a:rPr lang="en-US" dirty="0" smtClean="0"/>
            </a:br>
            <a:r>
              <a:rPr lang="en-US" dirty="0" smtClean="0"/>
              <a:t>adversarial traffic</a:t>
            </a:r>
            <a:endParaRPr lang="en-US" dirty="0"/>
          </a:p>
        </p:txBody>
      </p:sp>
      <p:cxnSp>
        <p:nvCxnSpPr>
          <p:cNvPr id="10" name="9 Conector recto de flecha"/>
          <p:cNvCxnSpPr>
            <a:stCxn id="7" idx="0"/>
          </p:cNvCxnSpPr>
          <p:nvPr/>
        </p:nvCxnSpPr>
        <p:spPr>
          <a:xfrm flipV="1">
            <a:off x="1108395" y="5537200"/>
            <a:ext cx="148905" cy="534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4134490" y="5537200"/>
            <a:ext cx="0" cy="5346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introduce two low-cost deadlock-free routing mechanisms for dragonfly networks with local misrouting support:</a:t>
            </a:r>
          </a:p>
          <a:p>
            <a:pPr lvl="1"/>
            <a:r>
              <a:rPr lang="en-US" dirty="0"/>
              <a:t>OLM is </a:t>
            </a:r>
            <a:r>
              <a:rPr lang="en-US" dirty="0" smtClean="0"/>
              <a:t>recommended in the general case</a:t>
            </a:r>
          </a:p>
          <a:p>
            <a:pPr lvl="1"/>
            <a:r>
              <a:rPr lang="en-US" dirty="0" smtClean="0"/>
              <a:t>RLM is suitable for wormhole networks</a:t>
            </a:r>
          </a:p>
          <a:p>
            <a:r>
              <a:rPr lang="en-US" dirty="0" smtClean="0"/>
              <a:t>Implementation cost is minimized</a:t>
            </a:r>
          </a:p>
          <a:p>
            <a:pPr lvl="1"/>
            <a:r>
              <a:rPr lang="en-US" dirty="0" smtClean="0"/>
              <a:t>Considering the 3/2 VCs required for global misrouting</a:t>
            </a:r>
          </a:p>
          <a:p>
            <a:r>
              <a:rPr lang="en-US" dirty="0" smtClean="0"/>
              <a:t>Implementations are simple and affordable</a:t>
            </a:r>
          </a:p>
          <a:p>
            <a:r>
              <a:rPr lang="en-US" dirty="0" smtClean="0"/>
              <a:t>We have patented the OLM mechanism</a:t>
            </a:r>
          </a:p>
          <a:p>
            <a:pPr lvl="1"/>
            <a:r>
              <a:rPr lang="en-US" dirty="0" smtClean="0"/>
              <a:t>Willing to license it!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Efficient Routing Mechanisms for Dragonfly Networks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251608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Marina García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Enrique Vallejo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Ramón </a:t>
            </a:r>
            <a:r>
              <a:rPr lang="es-ES" dirty="0" err="1" smtClean="0">
                <a:solidFill>
                  <a:schemeClr val="tx1"/>
                </a:solidFill>
              </a:rPr>
              <a:t>Beivide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Miguel Odriozola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Mateo Valero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International </a:t>
            </a:r>
            <a:r>
              <a:rPr lang="es-ES" dirty="0" err="1" smtClean="0">
                <a:solidFill>
                  <a:schemeClr val="tx1"/>
                </a:solidFill>
              </a:rPr>
              <a:t>Conference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Parallel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Processing</a:t>
            </a:r>
            <a:r>
              <a:rPr lang="es-ES" dirty="0" smtClean="0">
                <a:solidFill>
                  <a:schemeClr val="tx1"/>
                </a:solidFill>
              </a:rPr>
              <a:t> – Oct’2013</a:t>
            </a: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4" name="Picture 16" descr="logo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40830" y="3806557"/>
            <a:ext cx="1181193" cy="1184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6" descr="http://www.clusterresources.com/media/Logos/BSC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940" y="3700485"/>
            <a:ext cx="1566560" cy="139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BM international recognition (1972-   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2018" y="3903559"/>
            <a:ext cx="1760781" cy="108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Introduction</a:t>
            </a:r>
            <a:br>
              <a:rPr lang="en-US" dirty="0" smtClean="0"/>
            </a:br>
            <a:r>
              <a:rPr lang="en-US" dirty="0" smtClean="0"/>
              <a:t>1.1 Motivation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3164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System networks for </a:t>
            </a:r>
            <a:r>
              <a:rPr lang="en-US" dirty="0" err="1" smtClean="0"/>
              <a:t>exascale</a:t>
            </a:r>
            <a:r>
              <a:rPr lang="en-US" dirty="0" smtClean="0"/>
              <a:t> will require </a:t>
            </a:r>
            <a:r>
              <a:rPr lang="en-US" b="1" dirty="0" smtClean="0"/>
              <a:t>low power and latency </a:t>
            </a:r>
          </a:p>
          <a:p>
            <a:pPr lvl="1"/>
            <a:r>
              <a:rPr lang="en-US" dirty="0" smtClean="0"/>
              <a:t>This implies: </a:t>
            </a:r>
            <a:r>
              <a:rPr lang="en-US" b="1" dirty="0" smtClean="0"/>
              <a:t>low diameter and average distance</a:t>
            </a:r>
          </a:p>
          <a:p>
            <a:r>
              <a:rPr lang="en-US" dirty="0" smtClean="0"/>
              <a:t>Traditional HPC networks employ low-radix routers (few ports)</a:t>
            </a:r>
          </a:p>
          <a:p>
            <a:pPr lvl="1"/>
            <a:r>
              <a:rPr lang="en-US" dirty="0" smtClean="0"/>
              <a:t>3D or 5D torus in IBM </a:t>
            </a:r>
            <a:r>
              <a:rPr lang="en-US" dirty="0" err="1" smtClean="0"/>
              <a:t>BlueGene</a:t>
            </a:r>
            <a:r>
              <a:rPr lang="en-US" dirty="0" smtClean="0"/>
              <a:t>, 3D Torus in Cray XE-series</a:t>
            </a:r>
          </a:p>
          <a:p>
            <a:r>
              <a:rPr lang="en-US" dirty="0" smtClean="0"/>
              <a:t>High-radix routers </a:t>
            </a:r>
            <a:r>
              <a:rPr lang="en-US" dirty="0"/>
              <a:t>are the </a:t>
            </a:r>
            <a:r>
              <a:rPr lang="en-US" dirty="0" smtClean="0"/>
              <a:t>norm today </a:t>
            </a:r>
            <a:r>
              <a:rPr lang="en-US" dirty="0"/>
              <a:t>[1]</a:t>
            </a:r>
          </a:p>
          <a:p>
            <a:pPr lvl="1"/>
            <a:r>
              <a:rPr lang="en-US" dirty="0" smtClean="0"/>
              <a:t>Concentration: multiple computing nodes/router, </a:t>
            </a:r>
            <a:r>
              <a:rPr lang="en-US" dirty="0" err="1" smtClean="0"/>
              <a:t>trunking</a:t>
            </a:r>
            <a:endParaRPr lang="en-US" dirty="0" smtClean="0"/>
          </a:p>
          <a:p>
            <a:pPr lvl="1"/>
            <a:r>
              <a:rPr lang="en-US" dirty="0" smtClean="0"/>
              <a:t>Both in traditional datacenter and HPC networks</a:t>
            </a:r>
          </a:p>
          <a:p>
            <a:r>
              <a:rPr lang="en-US" dirty="0" smtClean="0"/>
              <a:t>Frequent direct networks recently proposed for high-radix routers:</a:t>
            </a:r>
            <a:endParaRPr lang="en-US" dirty="0"/>
          </a:p>
        </p:txBody>
      </p:sp>
      <p:grpSp>
        <p:nvGrpSpPr>
          <p:cNvPr id="52" name="51 Grupo"/>
          <p:cNvGrpSpPr/>
          <p:nvPr/>
        </p:nvGrpSpPr>
        <p:grpSpPr>
          <a:xfrm>
            <a:off x="662007" y="3969352"/>
            <a:ext cx="1751527" cy="1333106"/>
            <a:chOff x="496188" y="3692601"/>
            <a:chExt cx="2318198" cy="1764406"/>
          </a:xfrm>
        </p:grpSpPr>
        <p:sp>
          <p:nvSpPr>
            <p:cNvPr id="7" name="6 Elipse"/>
            <p:cNvSpPr/>
            <p:nvPr/>
          </p:nvSpPr>
          <p:spPr>
            <a:xfrm>
              <a:off x="1062859" y="3692601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Elipse"/>
            <p:cNvSpPr/>
            <p:nvPr/>
          </p:nvSpPr>
          <p:spPr>
            <a:xfrm>
              <a:off x="1964380" y="3692601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Elipse"/>
            <p:cNvSpPr/>
            <p:nvPr/>
          </p:nvSpPr>
          <p:spPr>
            <a:xfrm>
              <a:off x="2569687" y="4426697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Elipse"/>
            <p:cNvSpPr/>
            <p:nvPr/>
          </p:nvSpPr>
          <p:spPr>
            <a:xfrm>
              <a:off x="1964380" y="5212308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1062859" y="5212308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Elipse"/>
            <p:cNvSpPr/>
            <p:nvPr/>
          </p:nvSpPr>
          <p:spPr>
            <a:xfrm>
              <a:off x="496188" y="4426697"/>
              <a:ext cx="244699" cy="2446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13 Conector recto"/>
            <p:cNvCxnSpPr>
              <a:endCxn id="7" idx="3"/>
            </p:cNvCxnSpPr>
            <p:nvPr/>
          </p:nvCxnSpPr>
          <p:spPr>
            <a:xfrm flipV="1">
              <a:off x="618537" y="3901465"/>
              <a:ext cx="480157" cy="647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>
              <a:endCxn id="11" idx="5"/>
            </p:cNvCxnSpPr>
            <p:nvPr/>
          </p:nvCxnSpPr>
          <p:spPr>
            <a:xfrm>
              <a:off x="618537" y="4549046"/>
              <a:ext cx="653186" cy="87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>
              <a:endCxn id="8" idx="3"/>
            </p:cNvCxnSpPr>
            <p:nvPr/>
          </p:nvCxnSpPr>
          <p:spPr>
            <a:xfrm flipV="1">
              <a:off x="618537" y="3901465"/>
              <a:ext cx="1381678" cy="6475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>
              <a:endCxn id="9" idx="6"/>
            </p:cNvCxnSpPr>
            <p:nvPr/>
          </p:nvCxnSpPr>
          <p:spPr>
            <a:xfrm>
              <a:off x="618537" y="4549046"/>
              <a:ext cx="219584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>
              <a:endCxn id="10" idx="5"/>
            </p:cNvCxnSpPr>
            <p:nvPr/>
          </p:nvCxnSpPr>
          <p:spPr>
            <a:xfrm>
              <a:off x="618537" y="4549046"/>
              <a:ext cx="1554707" cy="87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endCxn id="7" idx="4"/>
            </p:cNvCxnSpPr>
            <p:nvPr/>
          </p:nvCxnSpPr>
          <p:spPr>
            <a:xfrm flipV="1">
              <a:off x="1185208" y="3937300"/>
              <a:ext cx="1" cy="1397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>
              <a:endCxn id="10" idx="2"/>
            </p:cNvCxnSpPr>
            <p:nvPr/>
          </p:nvCxnSpPr>
          <p:spPr>
            <a:xfrm>
              <a:off x="1185208" y="5334657"/>
              <a:ext cx="77917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>
              <a:endCxn id="8" idx="3"/>
            </p:cNvCxnSpPr>
            <p:nvPr/>
          </p:nvCxnSpPr>
          <p:spPr>
            <a:xfrm flipV="1">
              <a:off x="1185208" y="3901465"/>
              <a:ext cx="815007" cy="1433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endCxn id="9" idx="3"/>
            </p:cNvCxnSpPr>
            <p:nvPr/>
          </p:nvCxnSpPr>
          <p:spPr>
            <a:xfrm flipV="1">
              <a:off x="1185208" y="4635561"/>
              <a:ext cx="1420314" cy="6990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>
              <a:endCxn id="10" idx="1"/>
            </p:cNvCxnSpPr>
            <p:nvPr/>
          </p:nvCxnSpPr>
          <p:spPr>
            <a:xfrm>
              <a:off x="1185209" y="3814950"/>
              <a:ext cx="815006" cy="14331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>
              <a:endCxn id="9" idx="1"/>
            </p:cNvCxnSpPr>
            <p:nvPr/>
          </p:nvCxnSpPr>
          <p:spPr>
            <a:xfrm>
              <a:off x="1185208" y="3814950"/>
              <a:ext cx="1420314" cy="6475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>
              <a:endCxn id="8" idx="4"/>
            </p:cNvCxnSpPr>
            <p:nvPr/>
          </p:nvCxnSpPr>
          <p:spPr>
            <a:xfrm flipV="1">
              <a:off x="2086729" y="3937300"/>
              <a:ext cx="1" cy="1397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1185209" y="3814950"/>
              <a:ext cx="9015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>
              <a:off x="2086729" y="3814950"/>
              <a:ext cx="605307" cy="734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V="1">
              <a:off x="2086730" y="4549046"/>
              <a:ext cx="605306" cy="785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0 CuadroTexto"/>
          <p:cNvSpPr txBox="1"/>
          <p:nvPr/>
        </p:nvSpPr>
        <p:spPr>
          <a:xfrm>
            <a:off x="560581" y="5615187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All-to-all topology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(complete graph)</a:t>
            </a:r>
            <a:endParaRPr lang="en-US" dirty="0"/>
          </a:p>
        </p:txBody>
      </p:sp>
      <p:pic>
        <p:nvPicPr>
          <p:cNvPr id="7170" name="Picture 2" descr="File:Rook's graph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24" y="3483431"/>
            <a:ext cx="2135291" cy="21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2730321" y="5460639"/>
            <a:ext cx="298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Flattened Butterfly</a:t>
            </a:r>
          </a:p>
          <a:p>
            <a:r>
              <a:rPr lang="en-US" dirty="0" smtClean="0"/>
              <a:t>(Hamming graph, rook’s graph, …) Kim, ISCA’07</a:t>
            </a:r>
            <a:endParaRPr lang="en-US" dirty="0"/>
          </a:p>
        </p:txBody>
      </p:sp>
      <p:graphicFrame>
        <p:nvGraphicFramePr>
          <p:cNvPr id="53" name="5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9223"/>
              </p:ext>
            </p:extLst>
          </p:nvPr>
        </p:nvGraphicFramePr>
        <p:xfrm>
          <a:off x="5911401" y="3422442"/>
          <a:ext cx="2305318" cy="227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Visio" r:id="rId4" imgW="4952056" imgH="4885177" progId="Visio.Drawing.11">
                  <p:embed/>
                </p:oleObj>
              </mc:Choice>
              <mc:Fallback>
                <p:oleObj name="Visio" r:id="rId4" imgW="4952056" imgH="488517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401" y="3422442"/>
                        <a:ext cx="2305318" cy="2274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55 CuadroTexto"/>
          <p:cNvSpPr txBox="1"/>
          <p:nvPr/>
        </p:nvSpPr>
        <p:spPr>
          <a:xfrm>
            <a:off x="6057533" y="5653824"/>
            <a:ext cx="2749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Dragonfly</a:t>
            </a:r>
          </a:p>
          <a:p>
            <a:r>
              <a:rPr lang="en-US" dirty="0" smtClean="0"/>
              <a:t>(2-level direct network…)</a:t>
            </a:r>
          </a:p>
          <a:p>
            <a:r>
              <a:rPr lang="en-US" dirty="0" smtClean="0"/>
              <a:t>Kim, ISCA’08</a:t>
            </a:r>
            <a:endParaRPr lang="en-U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71328" y="6430416"/>
            <a:ext cx="599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Kim </a:t>
            </a:r>
            <a:r>
              <a:rPr lang="en-US" sz="1600" i="1" dirty="0" smtClean="0"/>
              <a:t>et al</a:t>
            </a:r>
            <a:r>
              <a:rPr lang="en-US" sz="1600" dirty="0" smtClean="0"/>
              <a:t>, “</a:t>
            </a:r>
            <a:r>
              <a:rPr lang="en-US" sz="1600" dirty="0"/>
              <a:t>Microarchitecture of a high-radix router</a:t>
            </a:r>
            <a:r>
              <a:rPr lang="en-US" sz="1600" dirty="0" smtClean="0"/>
              <a:t>,” ISCA’05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240 Grupo"/>
          <p:cNvGrpSpPr/>
          <p:nvPr/>
        </p:nvGrpSpPr>
        <p:grpSpPr>
          <a:xfrm>
            <a:off x="2574839" y="3302000"/>
            <a:ext cx="2488493" cy="1206500"/>
            <a:chOff x="470606" y="4025900"/>
            <a:chExt cx="2488493" cy="1206500"/>
          </a:xfrm>
        </p:grpSpPr>
        <p:grpSp>
          <p:nvGrpSpPr>
            <p:cNvPr id="242" name="241 Grupo"/>
            <p:cNvGrpSpPr/>
            <p:nvPr/>
          </p:nvGrpSpPr>
          <p:grpSpPr>
            <a:xfrm>
              <a:off x="470606" y="4025900"/>
              <a:ext cx="2488493" cy="1206500"/>
              <a:chOff x="470606" y="4025900"/>
              <a:chExt cx="2488493" cy="1206500"/>
            </a:xfrm>
          </p:grpSpPr>
          <p:sp>
            <p:nvSpPr>
              <p:cNvPr id="257" name="256 Rectángulo"/>
              <p:cNvSpPr/>
              <p:nvPr/>
            </p:nvSpPr>
            <p:spPr>
              <a:xfrm>
                <a:off x="470606" y="4025900"/>
                <a:ext cx="2488493" cy="12065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8" name="257 Grupo"/>
              <p:cNvGrpSpPr/>
              <p:nvPr/>
            </p:nvGrpSpPr>
            <p:grpSpPr>
              <a:xfrm>
                <a:off x="11571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92" name="291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292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4" name="293 Conector recto"/>
                <p:cNvCxnSpPr>
                  <a:stCxn id="293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5" name="294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6" name="295 Conector recto"/>
                <p:cNvCxnSpPr>
                  <a:stCxn id="295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7" name="296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8" name="297 Conector recto"/>
                <p:cNvCxnSpPr>
                  <a:stCxn id="297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298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00" name="299 Conector recto"/>
                <p:cNvCxnSpPr>
                  <a:stCxn id="299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300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02" name="301 Conector recto"/>
                <p:cNvCxnSpPr>
                  <a:stCxn id="301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3" name="302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04" name="303 Conector recto"/>
                <p:cNvCxnSpPr>
                  <a:stCxn id="303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258 Grupo"/>
              <p:cNvGrpSpPr/>
              <p:nvPr/>
            </p:nvGrpSpPr>
            <p:grpSpPr>
              <a:xfrm>
                <a:off x="17286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79" name="278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279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1" name="280 Conector recto"/>
                <p:cNvCxnSpPr>
                  <a:stCxn id="280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2" name="281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3" name="282 Conector recto"/>
                <p:cNvCxnSpPr>
                  <a:stCxn id="282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283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5" name="284 Conector recto"/>
                <p:cNvCxnSpPr>
                  <a:stCxn id="284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6" name="285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7" name="286 Conector recto"/>
                <p:cNvCxnSpPr>
                  <a:stCxn id="286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287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89" name="288 Conector recto"/>
                <p:cNvCxnSpPr>
                  <a:stCxn id="288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0" name="289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91" name="290 Conector recto"/>
                <p:cNvCxnSpPr>
                  <a:stCxn id="290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259 Grupo"/>
              <p:cNvGrpSpPr/>
              <p:nvPr/>
            </p:nvGrpSpPr>
            <p:grpSpPr>
              <a:xfrm>
                <a:off x="2314476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66" name="265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266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68" name="267 Conector recto"/>
                <p:cNvCxnSpPr>
                  <a:stCxn id="267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268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0" name="269 Conector recto"/>
                <p:cNvCxnSpPr>
                  <a:stCxn id="269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1" name="270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2" name="271 Conector recto"/>
                <p:cNvCxnSpPr>
                  <a:stCxn id="271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272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4" name="273 Conector recto"/>
                <p:cNvCxnSpPr>
                  <a:stCxn id="273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274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6" name="275 Conector recto"/>
                <p:cNvCxnSpPr>
                  <a:stCxn id="275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276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78" name="277 Conector recto"/>
                <p:cNvCxnSpPr>
                  <a:stCxn id="277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1" name="260 Rectángulo"/>
              <p:cNvSpPr/>
              <p:nvPr/>
            </p:nvSpPr>
            <p:spPr>
              <a:xfrm>
                <a:off x="1432705" y="4140200"/>
                <a:ext cx="468505" cy="25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261 Conector recto"/>
              <p:cNvCxnSpPr>
                <a:stCxn id="244" idx="0"/>
              </p:cNvCxnSpPr>
              <p:nvPr/>
            </p:nvCxnSpPr>
            <p:spPr>
              <a:xfrm flipV="1">
                <a:off x="827531" y="4394200"/>
                <a:ext cx="653633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262 Conector recto"/>
              <p:cNvCxnSpPr>
                <a:stCxn id="292" idx="0"/>
                <a:endCxn id="261" idx="2"/>
              </p:cNvCxnSpPr>
              <p:nvPr/>
            </p:nvCxnSpPr>
            <p:spPr>
              <a:xfrm flipV="1">
                <a:off x="1413318" y="4394200"/>
                <a:ext cx="253640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263 Conector recto"/>
              <p:cNvCxnSpPr>
                <a:stCxn id="279" idx="0"/>
              </p:cNvCxnSpPr>
              <p:nvPr/>
            </p:nvCxnSpPr>
            <p:spPr>
              <a:xfrm flipH="1" flipV="1">
                <a:off x="1789014" y="4394200"/>
                <a:ext cx="195804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264 Conector recto"/>
              <p:cNvCxnSpPr>
                <a:stCxn id="266" idx="0"/>
              </p:cNvCxnSpPr>
              <p:nvPr/>
            </p:nvCxnSpPr>
            <p:spPr>
              <a:xfrm flipH="1" flipV="1">
                <a:off x="1877424" y="4394200"/>
                <a:ext cx="693181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242 Grupo"/>
            <p:cNvGrpSpPr/>
            <p:nvPr/>
          </p:nvGrpSpPr>
          <p:grpSpPr>
            <a:xfrm>
              <a:off x="571402" y="4627664"/>
              <a:ext cx="528830" cy="465136"/>
              <a:chOff x="754863" y="4471989"/>
              <a:chExt cx="528830" cy="465136"/>
            </a:xfrm>
          </p:grpSpPr>
          <p:sp>
            <p:nvSpPr>
              <p:cNvPr id="244" name="243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244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46" name="245 Conector recto"/>
              <p:cNvCxnSpPr>
                <a:stCxn id="245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246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48" name="247 Conector recto"/>
              <p:cNvCxnSpPr>
                <a:stCxn id="247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248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0" name="249 Conector recto"/>
              <p:cNvCxnSpPr>
                <a:stCxn id="249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250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2" name="251 Conector recto"/>
              <p:cNvCxnSpPr>
                <a:stCxn id="251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252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4" name="253 Conector recto"/>
              <p:cNvCxnSpPr>
                <a:stCxn id="253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254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256" name="255 Conector recto"/>
              <p:cNvCxnSpPr>
                <a:stCxn id="255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176 Grupo"/>
          <p:cNvGrpSpPr/>
          <p:nvPr/>
        </p:nvGrpSpPr>
        <p:grpSpPr>
          <a:xfrm>
            <a:off x="1776509" y="3587850"/>
            <a:ext cx="2488493" cy="1206500"/>
            <a:chOff x="470606" y="4025900"/>
            <a:chExt cx="2488493" cy="1206500"/>
          </a:xfrm>
        </p:grpSpPr>
        <p:grpSp>
          <p:nvGrpSpPr>
            <p:cNvPr id="178" name="177 Grupo"/>
            <p:cNvGrpSpPr/>
            <p:nvPr/>
          </p:nvGrpSpPr>
          <p:grpSpPr>
            <a:xfrm>
              <a:off x="470606" y="4025900"/>
              <a:ext cx="2488493" cy="1206500"/>
              <a:chOff x="470606" y="4025900"/>
              <a:chExt cx="2488493" cy="1206500"/>
            </a:xfrm>
          </p:grpSpPr>
          <p:sp>
            <p:nvSpPr>
              <p:cNvPr id="193" name="192 Rectángulo"/>
              <p:cNvSpPr/>
              <p:nvPr/>
            </p:nvSpPr>
            <p:spPr>
              <a:xfrm>
                <a:off x="470606" y="4025900"/>
                <a:ext cx="2488493" cy="12065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193 Grupo"/>
              <p:cNvGrpSpPr/>
              <p:nvPr/>
            </p:nvGrpSpPr>
            <p:grpSpPr>
              <a:xfrm>
                <a:off x="11571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28" name="227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228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0" name="229 Conector recto"/>
                <p:cNvCxnSpPr>
                  <a:stCxn id="229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230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2" name="231 Conector recto"/>
                <p:cNvCxnSpPr>
                  <a:stCxn id="231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232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4" name="233 Conector recto"/>
                <p:cNvCxnSpPr>
                  <a:stCxn id="233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234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6" name="235 Conector recto"/>
                <p:cNvCxnSpPr>
                  <a:stCxn id="235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7" name="236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38" name="237 Conector recto"/>
                <p:cNvCxnSpPr>
                  <a:stCxn id="237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238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40" name="239 Conector recto"/>
                <p:cNvCxnSpPr>
                  <a:stCxn id="239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194 Grupo"/>
              <p:cNvGrpSpPr/>
              <p:nvPr/>
            </p:nvGrpSpPr>
            <p:grpSpPr>
              <a:xfrm>
                <a:off x="17286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15" name="214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215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7" name="216 Conector recto"/>
                <p:cNvCxnSpPr>
                  <a:stCxn id="216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217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9" name="218 Conector recto"/>
                <p:cNvCxnSpPr>
                  <a:stCxn id="218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219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1" name="220 Conector recto"/>
                <p:cNvCxnSpPr>
                  <a:stCxn id="220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" name="221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3" name="222 Conector recto"/>
                <p:cNvCxnSpPr>
                  <a:stCxn id="222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223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5" name="224 Conector recto"/>
                <p:cNvCxnSpPr>
                  <a:stCxn id="224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" name="225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27" name="226 Conector recto"/>
                <p:cNvCxnSpPr>
                  <a:stCxn id="226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195 Grupo"/>
              <p:cNvGrpSpPr/>
              <p:nvPr/>
            </p:nvGrpSpPr>
            <p:grpSpPr>
              <a:xfrm>
                <a:off x="2314476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202" name="201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202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04" name="203 Conector recto"/>
                <p:cNvCxnSpPr>
                  <a:stCxn id="203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204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06" name="205 Conector recto"/>
                <p:cNvCxnSpPr>
                  <a:stCxn id="205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206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08" name="207 Conector recto"/>
                <p:cNvCxnSpPr>
                  <a:stCxn id="207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208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0" name="209 Conector recto"/>
                <p:cNvCxnSpPr>
                  <a:stCxn id="209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210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2" name="211 Conector recto"/>
                <p:cNvCxnSpPr>
                  <a:stCxn id="211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212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214" name="213 Conector recto"/>
                <p:cNvCxnSpPr>
                  <a:stCxn id="213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196 Rectángulo"/>
              <p:cNvSpPr/>
              <p:nvPr/>
            </p:nvSpPr>
            <p:spPr>
              <a:xfrm>
                <a:off x="1432705" y="4140200"/>
                <a:ext cx="468505" cy="25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197 Conector recto"/>
              <p:cNvCxnSpPr>
                <a:stCxn id="180" idx="0"/>
              </p:cNvCxnSpPr>
              <p:nvPr/>
            </p:nvCxnSpPr>
            <p:spPr>
              <a:xfrm flipV="1">
                <a:off x="827531" y="4394200"/>
                <a:ext cx="653633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198 Conector recto"/>
              <p:cNvCxnSpPr>
                <a:stCxn id="228" idx="0"/>
                <a:endCxn id="197" idx="2"/>
              </p:cNvCxnSpPr>
              <p:nvPr/>
            </p:nvCxnSpPr>
            <p:spPr>
              <a:xfrm flipV="1">
                <a:off x="1413318" y="4394200"/>
                <a:ext cx="253640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199 Conector recto"/>
              <p:cNvCxnSpPr>
                <a:stCxn id="215" idx="0"/>
              </p:cNvCxnSpPr>
              <p:nvPr/>
            </p:nvCxnSpPr>
            <p:spPr>
              <a:xfrm flipH="1" flipV="1">
                <a:off x="1789014" y="4394200"/>
                <a:ext cx="195804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200 Conector recto"/>
              <p:cNvCxnSpPr>
                <a:stCxn id="202" idx="0"/>
              </p:cNvCxnSpPr>
              <p:nvPr/>
            </p:nvCxnSpPr>
            <p:spPr>
              <a:xfrm flipH="1" flipV="1">
                <a:off x="1877424" y="4394200"/>
                <a:ext cx="693181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178 Grupo"/>
            <p:cNvGrpSpPr/>
            <p:nvPr/>
          </p:nvGrpSpPr>
          <p:grpSpPr>
            <a:xfrm>
              <a:off x="571402" y="4627664"/>
              <a:ext cx="528830" cy="465136"/>
              <a:chOff x="754863" y="4471989"/>
              <a:chExt cx="528830" cy="465136"/>
            </a:xfrm>
          </p:grpSpPr>
          <p:sp>
            <p:nvSpPr>
              <p:cNvPr id="180" name="17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18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2" name="181 Conector recto"/>
              <p:cNvCxnSpPr>
                <a:stCxn id="18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18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4" name="183 Conector recto"/>
              <p:cNvCxnSpPr>
                <a:stCxn id="18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18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6" name="185 Conector recto"/>
              <p:cNvCxnSpPr>
                <a:stCxn id="18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18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88" name="187 Conector recto"/>
              <p:cNvCxnSpPr>
                <a:stCxn id="18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18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90" name="189 Conector recto"/>
              <p:cNvCxnSpPr>
                <a:stCxn id="18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19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92" name="191 Conector recto"/>
              <p:cNvCxnSpPr>
                <a:stCxn id="19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112 Grupo"/>
          <p:cNvGrpSpPr/>
          <p:nvPr/>
        </p:nvGrpSpPr>
        <p:grpSpPr>
          <a:xfrm>
            <a:off x="993418" y="3895725"/>
            <a:ext cx="2488493" cy="1206500"/>
            <a:chOff x="470606" y="4025900"/>
            <a:chExt cx="2488493" cy="1206500"/>
          </a:xfrm>
        </p:grpSpPr>
        <p:grpSp>
          <p:nvGrpSpPr>
            <p:cNvPr id="114" name="113 Grupo"/>
            <p:cNvGrpSpPr/>
            <p:nvPr/>
          </p:nvGrpSpPr>
          <p:grpSpPr>
            <a:xfrm>
              <a:off x="470606" y="4025900"/>
              <a:ext cx="2488493" cy="1206500"/>
              <a:chOff x="470606" y="4025900"/>
              <a:chExt cx="2488493" cy="1206500"/>
            </a:xfrm>
          </p:grpSpPr>
          <p:sp>
            <p:nvSpPr>
              <p:cNvPr id="129" name="128 Rectángulo"/>
              <p:cNvSpPr/>
              <p:nvPr/>
            </p:nvSpPr>
            <p:spPr>
              <a:xfrm>
                <a:off x="470606" y="4025900"/>
                <a:ext cx="2488493" cy="12065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129 Grupo"/>
              <p:cNvGrpSpPr/>
              <p:nvPr/>
            </p:nvGrpSpPr>
            <p:grpSpPr>
              <a:xfrm>
                <a:off x="11571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164" name="163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164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6" name="165 Conector recto"/>
                <p:cNvCxnSpPr>
                  <a:stCxn id="165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166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8" name="167 Conector recto"/>
                <p:cNvCxnSpPr>
                  <a:stCxn id="167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168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0" name="169 Conector recto"/>
                <p:cNvCxnSpPr>
                  <a:stCxn id="169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170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2" name="171 Conector recto"/>
                <p:cNvCxnSpPr>
                  <a:stCxn id="171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172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4" name="173 Conector recto"/>
                <p:cNvCxnSpPr>
                  <a:stCxn id="173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174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76" name="175 Conector recto"/>
                <p:cNvCxnSpPr>
                  <a:stCxn id="175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130 Grupo"/>
              <p:cNvGrpSpPr/>
              <p:nvPr/>
            </p:nvGrpSpPr>
            <p:grpSpPr>
              <a:xfrm>
                <a:off x="1728689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151" name="150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151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3" name="152 Conector recto"/>
                <p:cNvCxnSpPr>
                  <a:stCxn id="152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153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5" name="154 Conector recto"/>
                <p:cNvCxnSpPr>
                  <a:stCxn id="154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155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7" name="156 Conector recto"/>
                <p:cNvCxnSpPr>
                  <a:stCxn id="156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157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9" name="158 Conector recto"/>
                <p:cNvCxnSpPr>
                  <a:stCxn id="158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159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1" name="160 Conector recto"/>
                <p:cNvCxnSpPr>
                  <a:stCxn id="160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161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63" name="162 Conector recto"/>
                <p:cNvCxnSpPr>
                  <a:stCxn id="162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131 Grupo"/>
              <p:cNvGrpSpPr/>
              <p:nvPr/>
            </p:nvGrpSpPr>
            <p:grpSpPr>
              <a:xfrm>
                <a:off x="2314476" y="4627664"/>
                <a:ext cx="528830" cy="465136"/>
                <a:chOff x="754863" y="4471989"/>
                <a:chExt cx="528830" cy="465136"/>
              </a:xfrm>
            </p:grpSpPr>
            <p:sp>
              <p:nvSpPr>
                <p:cNvPr id="138" name="137 Rectángulo"/>
                <p:cNvSpPr/>
                <p:nvPr/>
              </p:nvSpPr>
              <p:spPr>
                <a:xfrm>
                  <a:off x="759854" y="4471989"/>
                  <a:ext cx="502276" cy="22880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138 Elipse"/>
                <p:cNvSpPr/>
                <p:nvPr/>
              </p:nvSpPr>
              <p:spPr>
                <a:xfrm>
                  <a:off x="75486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0" name="139 Conector recto"/>
                <p:cNvCxnSpPr>
                  <a:stCxn id="139" idx="0"/>
                </p:cNvCxnSpPr>
                <p:nvPr/>
              </p:nvCxnSpPr>
              <p:spPr>
                <a:xfrm flipV="1">
                  <a:off x="81518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140 Elipse"/>
                <p:cNvSpPr/>
                <p:nvPr/>
              </p:nvSpPr>
              <p:spPr>
                <a:xfrm>
                  <a:off x="84327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2" name="141 Conector recto"/>
                <p:cNvCxnSpPr>
                  <a:stCxn id="141" idx="0"/>
                </p:cNvCxnSpPr>
                <p:nvPr/>
              </p:nvCxnSpPr>
              <p:spPr>
                <a:xfrm flipV="1">
                  <a:off x="90359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142 Elipse"/>
                <p:cNvSpPr/>
                <p:nvPr/>
              </p:nvSpPr>
              <p:spPr>
                <a:xfrm>
                  <a:off x="927165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4" name="143 Conector recto"/>
                <p:cNvCxnSpPr>
                  <a:stCxn id="143" idx="0"/>
                </p:cNvCxnSpPr>
                <p:nvPr/>
              </p:nvCxnSpPr>
              <p:spPr>
                <a:xfrm flipV="1">
                  <a:off x="987490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144 Elipse"/>
                <p:cNvSpPr/>
                <p:nvPr/>
              </p:nvSpPr>
              <p:spPr>
                <a:xfrm>
                  <a:off x="1011370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6" name="145 Conector recto"/>
                <p:cNvCxnSpPr>
                  <a:stCxn id="145" idx="0"/>
                </p:cNvCxnSpPr>
                <p:nvPr/>
              </p:nvCxnSpPr>
              <p:spPr>
                <a:xfrm flipV="1">
                  <a:off x="1071695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146 Elipse"/>
                <p:cNvSpPr/>
                <p:nvPr/>
              </p:nvSpPr>
              <p:spPr>
                <a:xfrm>
                  <a:off x="1078838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48" name="147 Conector recto"/>
                <p:cNvCxnSpPr>
                  <a:stCxn id="147" idx="0"/>
                </p:cNvCxnSpPr>
                <p:nvPr/>
              </p:nvCxnSpPr>
              <p:spPr>
                <a:xfrm flipV="1">
                  <a:off x="1139163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148 Elipse"/>
                <p:cNvSpPr/>
                <p:nvPr/>
              </p:nvSpPr>
              <p:spPr>
                <a:xfrm>
                  <a:off x="1163043" y="4816475"/>
                  <a:ext cx="120650" cy="12065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150" name="149 Conector recto"/>
                <p:cNvCxnSpPr>
                  <a:stCxn id="149" idx="0"/>
                </p:cNvCxnSpPr>
                <p:nvPr/>
              </p:nvCxnSpPr>
              <p:spPr>
                <a:xfrm flipV="1">
                  <a:off x="1223368" y="4700789"/>
                  <a:ext cx="0" cy="1156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132 Rectángulo"/>
              <p:cNvSpPr/>
              <p:nvPr/>
            </p:nvSpPr>
            <p:spPr>
              <a:xfrm>
                <a:off x="1432705" y="4140200"/>
                <a:ext cx="468505" cy="25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133 Conector recto"/>
              <p:cNvCxnSpPr>
                <a:stCxn id="116" idx="0"/>
              </p:cNvCxnSpPr>
              <p:nvPr/>
            </p:nvCxnSpPr>
            <p:spPr>
              <a:xfrm flipV="1">
                <a:off x="827531" y="4394200"/>
                <a:ext cx="653633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134 Conector recto"/>
              <p:cNvCxnSpPr>
                <a:stCxn id="164" idx="0"/>
                <a:endCxn id="133" idx="2"/>
              </p:cNvCxnSpPr>
              <p:nvPr/>
            </p:nvCxnSpPr>
            <p:spPr>
              <a:xfrm flipV="1">
                <a:off x="1413318" y="4394200"/>
                <a:ext cx="253640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135 Conector recto"/>
              <p:cNvCxnSpPr>
                <a:stCxn id="151" idx="0"/>
              </p:cNvCxnSpPr>
              <p:nvPr/>
            </p:nvCxnSpPr>
            <p:spPr>
              <a:xfrm flipH="1" flipV="1">
                <a:off x="1789014" y="4394200"/>
                <a:ext cx="195804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136 Conector recto"/>
              <p:cNvCxnSpPr>
                <a:stCxn id="138" idx="0"/>
              </p:cNvCxnSpPr>
              <p:nvPr/>
            </p:nvCxnSpPr>
            <p:spPr>
              <a:xfrm flipH="1" flipV="1">
                <a:off x="1877424" y="4394200"/>
                <a:ext cx="693181" cy="233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114 Grupo"/>
            <p:cNvGrpSpPr/>
            <p:nvPr/>
          </p:nvGrpSpPr>
          <p:grpSpPr>
            <a:xfrm>
              <a:off x="571402" y="4627664"/>
              <a:ext cx="528830" cy="465136"/>
              <a:chOff x="754863" y="4471989"/>
              <a:chExt cx="528830" cy="465136"/>
            </a:xfrm>
          </p:grpSpPr>
          <p:sp>
            <p:nvSpPr>
              <p:cNvPr id="116" name="115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116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18" name="117 Conector recto"/>
              <p:cNvCxnSpPr>
                <a:stCxn id="117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118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0" name="119 Conector recto"/>
              <p:cNvCxnSpPr>
                <a:stCxn id="119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120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2" name="121 Conector recto"/>
              <p:cNvCxnSpPr>
                <a:stCxn id="121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122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4" name="123 Conector recto"/>
              <p:cNvCxnSpPr>
                <a:stCxn id="123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124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6" name="125 Conector recto"/>
              <p:cNvCxnSpPr>
                <a:stCxn id="125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126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128" name="127 Conector recto"/>
              <p:cNvCxnSpPr>
                <a:stCxn id="127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1.1 Motivation:</a:t>
            </a:r>
            <a:br>
              <a:rPr lang="en-US" sz="3200" dirty="0" smtClean="0"/>
            </a:br>
            <a:r>
              <a:rPr lang="en-US" sz="3200" dirty="0" smtClean="0"/>
              <a:t>      datacenter fat tree (folded clos) </a:t>
            </a:r>
            <a:r>
              <a:rPr lang="en-US" sz="3200" dirty="0" err="1" smtClean="0"/>
              <a:t>vs</a:t>
            </a:r>
            <a:r>
              <a:rPr lang="en-US" sz="3200" dirty="0" smtClean="0"/>
              <a:t> dragonfly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between a traditional datacenter network and a Dragonfly network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grpSp>
        <p:nvGrpSpPr>
          <p:cNvPr id="642" name="641 Grupo"/>
          <p:cNvGrpSpPr/>
          <p:nvPr/>
        </p:nvGrpSpPr>
        <p:grpSpPr>
          <a:xfrm>
            <a:off x="6841028" y="3513350"/>
            <a:ext cx="2575774" cy="900795"/>
            <a:chOff x="5705341" y="4984850"/>
            <a:chExt cx="2575774" cy="900795"/>
          </a:xfrm>
        </p:grpSpPr>
        <p:sp>
          <p:nvSpPr>
            <p:cNvPr id="643" name="642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4" name="643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694" name="693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694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6" name="695 Conector recto"/>
              <p:cNvCxnSpPr>
                <a:stCxn id="695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7" name="696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8" name="697 Conector recto"/>
              <p:cNvCxnSpPr>
                <a:stCxn id="697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9" name="698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0" name="699 Conector recto"/>
              <p:cNvCxnSpPr>
                <a:stCxn id="699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1" name="700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2" name="701 Conector recto"/>
              <p:cNvCxnSpPr>
                <a:stCxn id="701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3" name="702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4" name="703 Conector recto"/>
              <p:cNvCxnSpPr>
                <a:stCxn id="703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5" name="704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06" name="705 Conector recto"/>
              <p:cNvCxnSpPr>
                <a:stCxn id="705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5" name="644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681" name="680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681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3" name="682 Conector recto"/>
              <p:cNvCxnSpPr>
                <a:stCxn id="682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4" name="683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5" name="684 Conector recto"/>
              <p:cNvCxnSpPr>
                <a:stCxn id="684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" name="685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7" name="686 Conector recto"/>
              <p:cNvCxnSpPr>
                <a:stCxn id="686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8" name="687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9" name="688 Conector recto"/>
              <p:cNvCxnSpPr>
                <a:stCxn id="688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0" name="689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1" name="690 Conector recto"/>
              <p:cNvCxnSpPr>
                <a:stCxn id="690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2" name="691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93" name="692 Conector recto"/>
              <p:cNvCxnSpPr>
                <a:stCxn id="692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6" name="645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668" name="667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668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0" name="669 Conector recto"/>
              <p:cNvCxnSpPr>
                <a:stCxn id="669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1" name="670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2" name="671 Conector recto"/>
              <p:cNvCxnSpPr>
                <a:stCxn id="671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3" name="672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4" name="673 Conector recto"/>
              <p:cNvCxnSpPr>
                <a:stCxn id="673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5" name="674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6" name="675 Conector recto"/>
              <p:cNvCxnSpPr>
                <a:stCxn id="675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7" name="676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78" name="677 Conector recto"/>
              <p:cNvCxnSpPr>
                <a:stCxn id="677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9" name="678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80" name="679 Conector recto"/>
              <p:cNvCxnSpPr>
                <a:stCxn id="679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646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655" name="654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655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57" name="656 Conector recto"/>
              <p:cNvCxnSpPr>
                <a:stCxn id="656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657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59" name="658 Conector recto"/>
              <p:cNvCxnSpPr>
                <a:stCxn id="658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0" name="659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1" name="660 Conector recto"/>
              <p:cNvCxnSpPr>
                <a:stCxn id="660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2" name="661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3" name="662 Conector recto"/>
              <p:cNvCxnSpPr>
                <a:stCxn id="662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663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5" name="664 Conector recto"/>
              <p:cNvCxnSpPr>
                <a:stCxn id="664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665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67" name="666 Conector recto"/>
              <p:cNvCxnSpPr>
                <a:stCxn id="666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8" name="647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649" name="648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649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650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651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652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653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grpSp>
        <p:nvGrpSpPr>
          <p:cNvPr id="577" name="576 Grupo"/>
          <p:cNvGrpSpPr/>
          <p:nvPr/>
        </p:nvGrpSpPr>
        <p:grpSpPr>
          <a:xfrm>
            <a:off x="6334793" y="3884632"/>
            <a:ext cx="2575774" cy="900795"/>
            <a:chOff x="5705341" y="4984850"/>
            <a:chExt cx="2575774" cy="900795"/>
          </a:xfrm>
        </p:grpSpPr>
        <p:sp>
          <p:nvSpPr>
            <p:cNvPr id="578" name="577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9" name="578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629" name="628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629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1" name="630 Conector recto"/>
              <p:cNvCxnSpPr>
                <a:stCxn id="630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631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3" name="632 Conector recto"/>
              <p:cNvCxnSpPr>
                <a:stCxn id="632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4" name="633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5" name="634 Conector recto"/>
              <p:cNvCxnSpPr>
                <a:stCxn id="634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635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7" name="636 Conector recto"/>
              <p:cNvCxnSpPr>
                <a:stCxn id="636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637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39" name="638 Conector recto"/>
              <p:cNvCxnSpPr>
                <a:stCxn id="638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639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41" name="640 Conector recto"/>
              <p:cNvCxnSpPr>
                <a:stCxn id="640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0" name="579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616" name="615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616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8" name="617 Conector recto"/>
              <p:cNvCxnSpPr>
                <a:stCxn id="617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618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0" name="619 Conector recto"/>
              <p:cNvCxnSpPr>
                <a:stCxn id="619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" name="620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2" name="621 Conector recto"/>
              <p:cNvCxnSpPr>
                <a:stCxn id="621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622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4" name="623 Conector recto"/>
              <p:cNvCxnSpPr>
                <a:stCxn id="623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" name="624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6" name="625 Conector recto"/>
              <p:cNvCxnSpPr>
                <a:stCxn id="625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7" name="626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28" name="627 Conector recto"/>
              <p:cNvCxnSpPr>
                <a:stCxn id="627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1" name="580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603" name="602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603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5" name="604 Conector recto"/>
              <p:cNvCxnSpPr>
                <a:stCxn id="604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6" name="605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7" name="606 Conector recto"/>
              <p:cNvCxnSpPr>
                <a:stCxn id="606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8" name="607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9" name="608 Conector recto"/>
              <p:cNvCxnSpPr>
                <a:stCxn id="608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0" name="609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1" name="610 Conector recto"/>
              <p:cNvCxnSpPr>
                <a:stCxn id="610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611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3" name="612 Conector recto"/>
              <p:cNvCxnSpPr>
                <a:stCxn id="612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" name="613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15" name="614 Conector recto"/>
              <p:cNvCxnSpPr>
                <a:stCxn id="614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2" name="581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590" name="58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59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2" name="591 Conector recto"/>
              <p:cNvCxnSpPr>
                <a:stCxn id="59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3" name="59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4" name="593 Conector recto"/>
              <p:cNvCxnSpPr>
                <a:stCxn id="59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59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6" name="595 Conector recto"/>
              <p:cNvCxnSpPr>
                <a:stCxn id="59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59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98" name="597 Conector recto"/>
              <p:cNvCxnSpPr>
                <a:stCxn id="59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9" name="59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0" name="599 Conector recto"/>
              <p:cNvCxnSpPr>
                <a:stCxn id="59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60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602" name="601 Conector recto"/>
              <p:cNvCxnSpPr>
                <a:stCxn id="60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3" name="582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584" name="583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584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585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586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587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588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110 Grupo"/>
          <p:cNvGrpSpPr/>
          <p:nvPr/>
        </p:nvGrpSpPr>
        <p:grpSpPr>
          <a:xfrm>
            <a:off x="218324" y="4208211"/>
            <a:ext cx="2488493" cy="1206500"/>
            <a:chOff x="470606" y="4025900"/>
            <a:chExt cx="2488493" cy="1206500"/>
          </a:xfrm>
        </p:grpSpPr>
        <p:sp>
          <p:nvSpPr>
            <p:cNvPr id="110" name="109 Rectángulo"/>
            <p:cNvSpPr/>
            <p:nvPr/>
          </p:nvSpPr>
          <p:spPr>
            <a:xfrm>
              <a:off x="470606" y="4025900"/>
              <a:ext cx="2488493" cy="1206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28 Grupo"/>
            <p:cNvGrpSpPr/>
            <p:nvPr/>
          </p:nvGrpSpPr>
          <p:grpSpPr>
            <a:xfrm>
              <a:off x="1157189" y="4627664"/>
              <a:ext cx="528830" cy="465136"/>
              <a:chOff x="754863" y="4471989"/>
              <a:chExt cx="528830" cy="465136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2" name="31 Conector recto"/>
              <p:cNvCxnSpPr>
                <a:stCxn id="3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3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" name="33 Conector recto"/>
              <p:cNvCxnSpPr>
                <a:stCxn id="3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3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" name="35 Conector recto"/>
              <p:cNvCxnSpPr>
                <a:stCxn id="3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3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" name="37 Conector recto"/>
              <p:cNvCxnSpPr>
                <a:stCxn id="3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3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40" name="39 Conector recto"/>
              <p:cNvCxnSpPr>
                <a:stCxn id="3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4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42" name="41 Conector recto"/>
              <p:cNvCxnSpPr>
                <a:stCxn id="4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70 Grupo"/>
            <p:cNvGrpSpPr/>
            <p:nvPr/>
          </p:nvGrpSpPr>
          <p:grpSpPr>
            <a:xfrm>
              <a:off x="1728689" y="4627664"/>
              <a:ext cx="528830" cy="465136"/>
              <a:chOff x="754863" y="4471989"/>
              <a:chExt cx="528830" cy="465136"/>
            </a:xfrm>
          </p:grpSpPr>
          <p:sp>
            <p:nvSpPr>
              <p:cNvPr id="72" name="71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72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4" name="73 Conector recto"/>
              <p:cNvCxnSpPr>
                <a:stCxn id="73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74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6" name="75 Conector recto"/>
              <p:cNvCxnSpPr>
                <a:stCxn id="75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76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78" name="77 Conector recto"/>
              <p:cNvCxnSpPr>
                <a:stCxn id="77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78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0" name="79 Conector recto"/>
              <p:cNvCxnSpPr>
                <a:stCxn id="79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80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2" name="81 Conector recto"/>
              <p:cNvCxnSpPr>
                <a:stCxn id="81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82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4" name="83 Conector recto"/>
              <p:cNvCxnSpPr>
                <a:stCxn id="83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84 Grupo"/>
            <p:cNvGrpSpPr/>
            <p:nvPr/>
          </p:nvGrpSpPr>
          <p:grpSpPr>
            <a:xfrm>
              <a:off x="2314476" y="4627664"/>
              <a:ext cx="528830" cy="465136"/>
              <a:chOff x="754863" y="4471989"/>
              <a:chExt cx="528830" cy="465136"/>
            </a:xfrm>
          </p:grpSpPr>
          <p:sp>
            <p:nvSpPr>
              <p:cNvPr id="86" name="85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86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88" name="87 Conector recto"/>
              <p:cNvCxnSpPr>
                <a:stCxn id="87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88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0" name="89 Conector recto"/>
              <p:cNvCxnSpPr>
                <a:stCxn id="89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90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2" name="91 Conector recto"/>
              <p:cNvCxnSpPr>
                <a:stCxn id="91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92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4" name="93 Conector recto"/>
              <p:cNvCxnSpPr>
                <a:stCxn id="93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94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6" name="95 Conector recto"/>
              <p:cNvCxnSpPr>
                <a:stCxn id="95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96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98" name="97 Conector recto"/>
              <p:cNvCxnSpPr>
                <a:stCxn id="97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98 Rectángulo"/>
            <p:cNvSpPr/>
            <p:nvPr/>
          </p:nvSpPr>
          <p:spPr>
            <a:xfrm>
              <a:off x="1432705" y="4140200"/>
              <a:ext cx="468505" cy="25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100 Conector recto"/>
            <p:cNvCxnSpPr/>
            <p:nvPr/>
          </p:nvCxnSpPr>
          <p:spPr>
            <a:xfrm flipV="1">
              <a:off x="838429" y="4395686"/>
              <a:ext cx="653633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>
              <a:stCxn id="30" idx="0"/>
              <a:endCxn id="99" idx="2"/>
            </p:cNvCxnSpPr>
            <p:nvPr/>
          </p:nvCxnSpPr>
          <p:spPr>
            <a:xfrm flipV="1">
              <a:off x="1413318" y="4394200"/>
              <a:ext cx="253640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>
              <a:stCxn id="72" idx="0"/>
            </p:cNvCxnSpPr>
            <p:nvPr/>
          </p:nvCxnSpPr>
          <p:spPr>
            <a:xfrm flipH="1" flipV="1">
              <a:off x="1789014" y="4394200"/>
              <a:ext cx="195804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>
              <a:stCxn id="86" idx="0"/>
            </p:cNvCxnSpPr>
            <p:nvPr/>
          </p:nvCxnSpPr>
          <p:spPr>
            <a:xfrm flipH="1" flipV="1">
              <a:off x="1877424" y="4394200"/>
              <a:ext cx="693181" cy="23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319120" y="4809975"/>
            <a:ext cx="528830" cy="465136"/>
            <a:chOff x="754863" y="4471989"/>
            <a:chExt cx="528830" cy="465136"/>
          </a:xfrm>
        </p:grpSpPr>
        <p:sp>
          <p:nvSpPr>
            <p:cNvPr id="7" name="6 Rectángulo"/>
            <p:cNvSpPr/>
            <p:nvPr/>
          </p:nvSpPr>
          <p:spPr>
            <a:xfrm>
              <a:off x="759854" y="4471989"/>
              <a:ext cx="502276" cy="228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754863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3" name="12 Conector recto"/>
            <p:cNvCxnSpPr>
              <a:stCxn id="11" idx="0"/>
            </p:cNvCxnSpPr>
            <p:nvPr/>
          </p:nvCxnSpPr>
          <p:spPr>
            <a:xfrm flipV="1">
              <a:off x="815188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Elipse"/>
            <p:cNvSpPr/>
            <p:nvPr/>
          </p:nvSpPr>
          <p:spPr>
            <a:xfrm>
              <a:off x="843273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5" name="14 Conector recto"/>
            <p:cNvCxnSpPr>
              <a:stCxn id="14" idx="0"/>
            </p:cNvCxnSpPr>
            <p:nvPr/>
          </p:nvCxnSpPr>
          <p:spPr>
            <a:xfrm flipV="1">
              <a:off x="903598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Elipse"/>
            <p:cNvSpPr/>
            <p:nvPr/>
          </p:nvSpPr>
          <p:spPr>
            <a:xfrm>
              <a:off x="927165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7" name="16 Conector recto"/>
            <p:cNvCxnSpPr>
              <a:stCxn id="16" idx="0"/>
            </p:cNvCxnSpPr>
            <p:nvPr/>
          </p:nvCxnSpPr>
          <p:spPr>
            <a:xfrm flipV="1">
              <a:off x="987490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Elipse"/>
            <p:cNvSpPr/>
            <p:nvPr/>
          </p:nvSpPr>
          <p:spPr>
            <a:xfrm>
              <a:off x="1011370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19" name="18 Conector recto"/>
            <p:cNvCxnSpPr>
              <a:stCxn id="18" idx="0"/>
            </p:cNvCxnSpPr>
            <p:nvPr/>
          </p:nvCxnSpPr>
          <p:spPr>
            <a:xfrm flipV="1">
              <a:off x="1071695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Elipse"/>
            <p:cNvSpPr/>
            <p:nvPr/>
          </p:nvSpPr>
          <p:spPr>
            <a:xfrm>
              <a:off x="1078838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1" name="20 Conector recto"/>
            <p:cNvCxnSpPr>
              <a:stCxn id="20" idx="0"/>
            </p:cNvCxnSpPr>
            <p:nvPr/>
          </p:nvCxnSpPr>
          <p:spPr>
            <a:xfrm flipV="1">
              <a:off x="1139163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Elipse"/>
            <p:cNvSpPr/>
            <p:nvPr/>
          </p:nvSpPr>
          <p:spPr>
            <a:xfrm>
              <a:off x="1163043" y="4816475"/>
              <a:ext cx="120650" cy="120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cxnSp>
          <p:nvCxnSpPr>
            <p:cNvPr id="23" name="22 Conector recto"/>
            <p:cNvCxnSpPr>
              <a:stCxn id="22" idx="0"/>
            </p:cNvCxnSpPr>
            <p:nvPr/>
          </p:nvCxnSpPr>
          <p:spPr>
            <a:xfrm flipV="1">
              <a:off x="1223368" y="4700789"/>
              <a:ext cx="0" cy="115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313 Grupo"/>
          <p:cNvGrpSpPr/>
          <p:nvPr/>
        </p:nvGrpSpPr>
        <p:grpSpPr>
          <a:xfrm>
            <a:off x="1385318" y="2684780"/>
            <a:ext cx="2487413" cy="1623795"/>
            <a:chOff x="1414676" y="2875280"/>
            <a:chExt cx="2487413" cy="1623795"/>
          </a:xfrm>
        </p:grpSpPr>
        <p:sp>
          <p:nvSpPr>
            <p:cNvPr id="305" name="304 Rectángulo"/>
            <p:cNvSpPr/>
            <p:nvPr/>
          </p:nvSpPr>
          <p:spPr>
            <a:xfrm>
              <a:off x="1432242" y="2875280"/>
              <a:ext cx="994607" cy="444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306 Conector recto"/>
            <p:cNvCxnSpPr/>
            <p:nvPr/>
          </p:nvCxnSpPr>
          <p:spPr>
            <a:xfrm flipV="1">
              <a:off x="1414676" y="3326164"/>
              <a:ext cx="120994" cy="1172911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308 Conector recto"/>
            <p:cNvCxnSpPr/>
            <p:nvPr/>
          </p:nvCxnSpPr>
          <p:spPr>
            <a:xfrm flipH="1" flipV="1">
              <a:off x="1692746" y="3327400"/>
              <a:ext cx="537892" cy="860425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310 Conector recto"/>
            <p:cNvCxnSpPr>
              <a:endCxn id="305" idx="2"/>
            </p:cNvCxnSpPr>
            <p:nvPr/>
          </p:nvCxnSpPr>
          <p:spPr>
            <a:xfrm flipH="1" flipV="1">
              <a:off x="1929546" y="3319780"/>
              <a:ext cx="1072673" cy="564665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/>
            <p:nvPr/>
          </p:nvCxnSpPr>
          <p:spPr>
            <a:xfrm flipH="1" flipV="1">
              <a:off x="2199615" y="3319780"/>
              <a:ext cx="1702474" cy="28702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3" name="342 CuadroTexto"/>
          <p:cNvSpPr txBox="1"/>
          <p:nvPr/>
        </p:nvSpPr>
        <p:spPr>
          <a:xfrm>
            <a:off x="254443" y="5689354"/>
            <a:ext cx="4929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main variations:</a:t>
            </a:r>
          </a:p>
          <a:p>
            <a:r>
              <a:rPr lang="en-US" dirty="0" smtClean="0"/>
              <a:t>· Fat-tree: faster links in higher levels</a:t>
            </a:r>
          </a:p>
          <a:p>
            <a:r>
              <a:rPr lang="en-US" dirty="0" smtClean="0"/>
              <a:t>· Folded clos: parallel switches in higher levels</a:t>
            </a:r>
            <a:endParaRPr lang="en-US" dirty="0"/>
          </a:p>
        </p:txBody>
      </p:sp>
      <p:grpSp>
        <p:nvGrpSpPr>
          <p:cNvPr id="512" name="511 Grupo"/>
          <p:cNvGrpSpPr/>
          <p:nvPr/>
        </p:nvGrpSpPr>
        <p:grpSpPr>
          <a:xfrm>
            <a:off x="5785460" y="4253666"/>
            <a:ext cx="2575774" cy="900795"/>
            <a:chOff x="5705341" y="4984850"/>
            <a:chExt cx="2575774" cy="900795"/>
          </a:xfrm>
        </p:grpSpPr>
        <p:sp>
          <p:nvSpPr>
            <p:cNvPr id="513" name="512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4" name="513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564" name="563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564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6" name="565 Conector recto"/>
              <p:cNvCxnSpPr>
                <a:stCxn id="565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7" name="566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8" name="567 Conector recto"/>
              <p:cNvCxnSpPr>
                <a:stCxn id="567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" name="568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0" name="569 Conector recto"/>
              <p:cNvCxnSpPr>
                <a:stCxn id="569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570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2" name="571 Conector recto"/>
              <p:cNvCxnSpPr>
                <a:stCxn id="571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3" name="572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4" name="573 Conector recto"/>
              <p:cNvCxnSpPr>
                <a:stCxn id="573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" name="574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76" name="575 Conector recto"/>
              <p:cNvCxnSpPr>
                <a:stCxn id="575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" name="514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551" name="550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551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3" name="552 Conector recto"/>
              <p:cNvCxnSpPr>
                <a:stCxn id="552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4" name="553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5" name="554 Conector recto"/>
              <p:cNvCxnSpPr>
                <a:stCxn id="554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" name="555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7" name="556 Conector recto"/>
              <p:cNvCxnSpPr>
                <a:stCxn id="556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557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9" name="558 Conector recto"/>
              <p:cNvCxnSpPr>
                <a:stCxn id="558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0" name="559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1" name="560 Conector recto"/>
              <p:cNvCxnSpPr>
                <a:stCxn id="560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" name="561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63" name="562 Conector recto"/>
              <p:cNvCxnSpPr>
                <a:stCxn id="562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515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538" name="537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538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0" name="539 Conector recto"/>
              <p:cNvCxnSpPr>
                <a:stCxn id="539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1" name="540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2" name="541 Conector recto"/>
              <p:cNvCxnSpPr>
                <a:stCxn id="541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542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4" name="543 Conector recto"/>
              <p:cNvCxnSpPr>
                <a:stCxn id="543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5" name="544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6" name="545 Conector recto"/>
              <p:cNvCxnSpPr>
                <a:stCxn id="545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546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48" name="547 Conector recto"/>
              <p:cNvCxnSpPr>
                <a:stCxn id="547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9" name="548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50" name="549 Conector recto"/>
              <p:cNvCxnSpPr>
                <a:stCxn id="549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516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525" name="524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525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27" name="526 Conector recto"/>
              <p:cNvCxnSpPr>
                <a:stCxn id="526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527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29" name="528 Conector recto"/>
              <p:cNvCxnSpPr>
                <a:stCxn id="528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529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1" name="530 Conector recto"/>
              <p:cNvCxnSpPr>
                <a:stCxn id="530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531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3" name="532 Conector recto"/>
              <p:cNvCxnSpPr>
                <a:stCxn id="532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533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5" name="534 Conector recto"/>
              <p:cNvCxnSpPr>
                <a:stCxn id="534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535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537" name="536 Conector recto"/>
              <p:cNvCxnSpPr>
                <a:stCxn id="536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8" name="517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519" name="518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519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520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521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522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523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6" name="445 Grupo"/>
          <p:cNvGrpSpPr/>
          <p:nvPr/>
        </p:nvGrpSpPr>
        <p:grpSpPr>
          <a:xfrm>
            <a:off x="5251567" y="4628587"/>
            <a:ext cx="2575774" cy="900795"/>
            <a:chOff x="5705341" y="4984850"/>
            <a:chExt cx="2575774" cy="900795"/>
          </a:xfrm>
        </p:grpSpPr>
        <p:sp>
          <p:nvSpPr>
            <p:cNvPr id="435" name="434 Rectángulo"/>
            <p:cNvSpPr/>
            <p:nvPr/>
          </p:nvSpPr>
          <p:spPr>
            <a:xfrm>
              <a:off x="5705341" y="4984850"/>
              <a:ext cx="2575774" cy="9007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9" name="328 Grupo"/>
            <p:cNvGrpSpPr/>
            <p:nvPr/>
          </p:nvGrpSpPr>
          <p:grpSpPr>
            <a:xfrm>
              <a:off x="5846127" y="5264900"/>
              <a:ext cx="528830" cy="465136"/>
              <a:chOff x="754863" y="4471989"/>
              <a:chExt cx="528830" cy="465136"/>
            </a:xfrm>
          </p:grpSpPr>
          <p:sp>
            <p:nvSpPr>
              <p:cNvPr id="330" name="329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330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2" name="331 Conector recto"/>
              <p:cNvCxnSpPr>
                <a:stCxn id="331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332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4" name="333 Conector recto"/>
              <p:cNvCxnSpPr>
                <a:stCxn id="333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334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6" name="335 Conector recto"/>
              <p:cNvCxnSpPr>
                <a:stCxn id="335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336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38" name="337 Conector recto"/>
              <p:cNvCxnSpPr>
                <a:stCxn id="337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338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0" name="339 Conector recto"/>
              <p:cNvCxnSpPr>
                <a:stCxn id="339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340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2" name="341 Conector recto"/>
              <p:cNvCxnSpPr>
                <a:stCxn id="341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4" name="343 Grupo"/>
            <p:cNvGrpSpPr/>
            <p:nvPr/>
          </p:nvGrpSpPr>
          <p:grpSpPr>
            <a:xfrm>
              <a:off x="6441204" y="5264900"/>
              <a:ext cx="528830" cy="465136"/>
              <a:chOff x="754863" y="4471989"/>
              <a:chExt cx="528830" cy="465136"/>
            </a:xfrm>
          </p:grpSpPr>
          <p:sp>
            <p:nvSpPr>
              <p:cNvPr id="345" name="344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345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7" name="346 Conector recto"/>
              <p:cNvCxnSpPr>
                <a:stCxn id="346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347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49" name="348 Conector recto"/>
              <p:cNvCxnSpPr>
                <a:stCxn id="348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349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1" name="350 Conector recto"/>
              <p:cNvCxnSpPr>
                <a:stCxn id="350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351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3" name="352 Conector recto"/>
              <p:cNvCxnSpPr>
                <a:stCxn id="352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4" name="353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5" name="354 Conector recto"/>
              <p:cNvCxnSpPr>
                <a:stCxn id="354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355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57" name="356 Conector recto"/>
              <p:cNvCxnSpPr>
                <a:stCxn id="356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" name="357 Grupo"/>
            <p:cNvGrpSpPr/>
            <p:nvPr/>
          </p:nvGrpSpPr>
          <p:grpSpPr>
            <a:xfrm>
              <a:off x="7036752" y="5264900"/>
              <a:ext cx="528830" cy="465136"/>
              <a:chOff x="754863" y="4471989"/>
              <a:chExt cx="528830" cy="465136"/>
            </a:xfrm>
          </p:grpSpPr>
          <p:sp>
            <p:nvSpPr>
              <p:cNvPr id="359" name="358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359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1" name="360 Conector recto"/>
              <p:cNvCxnSpPr>
                <a:stCxn id="360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361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3" name="362 Conector recto"/>
              <p:cNvCxnSpPr>
                <a:stCxn id="362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4" name="363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5" name="364 Conector recto"/>
              <p:cNvCxnSpPr>
                <a:stCxn id="364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365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7" name="366 Conector recto"/>
              <p:cNvCxnSpPr>
                <a:stCxn id="366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367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69" name="368 Conector recto"/>
              <p:cNvCxnSpPr>
                <a:stCxn id="368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369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1" name="370 Conector recto"/>
              <p:cNvCxnSpPr>
                <a:stCxn id="370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371 Grupo"/>
            <p:cNvGrpSpPr/>
            <p:nvPr/>
          </p:nvGrpSpPr>
          <p:grpSpPr>
            <a:xfrm>
              <a:off x="7631829" y="5264900"/>
              <a:ext cx="528830" cy="465136"/>
              <a:chOff x="754863" y="4471989"/>
              <a:chExt cx="528830" cy="465136"/>
            </a:xfrm>
          </p:grpSpPr>
          <p:sp>
            <p:nvSpPr>
              <p:cNvPr id="373" name="372 Rectángulo"/>
              <p:cNvSpPr/>
              <p:nvPr/>
            </p:nvSpPr>
            <p:spPr>
              <a:xfrm>
                <a:off x="759854" y="4471989"/>
                <a:ext cx="502276" cy="2288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373 Elipse"/>
              <p:cNvSpPr/>
              <p:nvPr/>
            </p:nvSpPr>
            <p:spPr>
              <a:xfrm>
                <a:off x="75486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5" name="374 Conector recto"/>
              <p:cNvCxnSpPr>
                <a:stCxn id="374" idx="0"/>
              </p:cNvCxnSpPr>
              <p:nvPr/>
            </p:nvCxnSpPr>
            <p:spPr>
              <a:xfrm flipV="1">
                <a:off x="81518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375 Elipse"/>
              <p:cNvSpPr/>
              <p:nvPr/>
            </p:nvSpPr>
            <p:spPr>
              <a:xfrm>
                <a:off x="84327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7" name="376 Conector recto"/>
              <p:cNvCxnSpPr>
                <a:stCxn id="376" idx="0"/>
              </p:cNvCxnSpPr>
              <p:nvPr/>
            </p:nvCxnSpPr>
            <p:spPr>
              <a:xfrm flipV="1">
                <a:off x="90359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" name="377 Elipse"/>
              <p:cNvSpPr/>
              <p:nvPr/>
            </p:nvSpPr>
            <p:spPr>
              <a:xfrm>
                <a:off x="927165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79" name="378 Conector recto"/>
              <p:cNvCxnSpPr>
                <a:stCxn id="378" idx="0"/>
              </p:cNvCxnSpPr>
              <p:nvPr/>
            </p:nvCxnSpPr>
            <p:spPr>
              <a:xfrm flipV="1">
                <a:off x="987490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379 Elipse"/>
              <p:cNvSpPr/>
              <p:nvPr/>
            </p:nvSpPr>
            <p:spPr>
              <a:xfrm>
                <a:off x="1011370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1" name="380 Conector recto"/>
              <p:cNvCxnSpPr>
                <a:stCxn id="380" idx="0"/>
              </p:cNvCxnSpPr>
              <p:nvPr/>
            </p:nvCxnSpPr>
            <p:spPr>
              <a:xfrm flipV="1">
                <a:off x="1071695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381 Elipse"/>
              <p:cNvSpPr/>
              <p:nvPr/>
            </p:nvSpPr>
            <p:spPr>
              <a:xfrm>
                <a:off x="1078838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3" name="382 Conector recto"/>
              <p:cNvCxnSpPr>
                <a:stCxn id="382" idx="0"/>
              </p:cNvCxnSpPr>
              <p:nvPr/>
            </p:nvCxnSpPr>
            <p:spPr>
              <a:xfrm flipV="1">
                <a:off x="1139163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" name="383 Elipse"/>
              <p:cNvSpPr/>
              <p:nvPr/>
            </p:nvSpPr>
            <p:spPr>
              <a:xfrm>
                <a:off x="1163043" y="4816475"/>
                <a:ext cx="120650" cy="12065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dk1"/>
                  </a:solidFill>
                </a:endParaRPr>
              </a:p>
            </p:txBody>
          </p:sp>
          <p:cxnSp>
            <p:nvCxnSpPr>
              <p:cNvPr id="385" name="384 Conector recto"/>
              <p:cNvCxnSpPr>
                <a:stCxn id="384" idx="0"/>
              </p:cNvCxnSpPr>
              <p:nvPr/>
            </p:nvCxnSpPr>
            <p:spPr>
              <a:xfrm flipV="1">
                <a:off x="1223368" y="4700789"/>
                <a:ext cx="0" cy="11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5" name="444 Grupo"/>
            <p:cNvGrpSpPr/>
            <p:nvPr/>
          </p:nvGrpSpPr>
          <p:grpSpPr>
            <a:xfrm>
              <a:off x="6108095" y="5114878"/>
              <a:ext cx="1816686" cy="150032"/>
              <a:chOff x="6108095" y="5114878"/>
              <a:chExt cx="1816686" cy="150032"/>
            </a:xfrm>
          </p:grpSpPr>
          <p:sp>
            <p:nvSpPr>
              <p:cNvPr id="437" name="436 Abrir corchete"/>
              <p:cNvSpPr/>
              <p:nvPr/>
            </p:nvSpPr>
            <p:spPr>
              <a:xfrm rot="5400000">
                <a:off x="6365833" y="5129205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437 Abrir corchete"/>
              <p:cNvSpPr/>
              <p:nvPr/>
            </p:nvSpPr>
            <p:spPr>
              <a:xfrm rot="5400000">
                <a:off x="6962921" y="5129206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438 Abrir corchete"/>
              <p:cNvSpPr/>
              <p:nvPr/>
            </p:nvSpPr>
            <p:spPr>
              <a:xfrm rot="5400000">
                <a:off x="7556458" y="5129207"/>
                <a:ext cx="60613" cy="21077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439 Abrir corchete"/>
              <p:cNvSpPr/>
              <p:nvPr/>
            </p:nvSpPr>
            <p:spPr>
              <a:xfrm rot="5400000">
                <a:off x="7278238" y="4745602"/>
                <a:ext cx="90450" cy="948158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440 Abrir corchete"/>
              <p:cNvSpPr/>
              <p:nvPr/>
            </p:nvSpPr>
            <p:spPr>
              <a:xfrm rot="5400000">
                <a:off x="6629706" y="4746704"/>
                <a:ext cx="111781" cy="92462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441 Abrir corchete"/>
              <p:cNvSpPr/>
              <p:nvPr/>
            </p:nvSpPr>
            <p:spPr>
              <a:xfrm rot="5400000">
                <a:off x="6941422" y="4281551"/>
                <a:ext cx="150032" cy="1816686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07" name="706 Forma libre"/>
          <p:cNvSpPr/>
          <p:nvPr/>
        </p:nvSpPr>
        <p:spPr>
          <a:xfrm>
            <a:off x="5421691" y="4077688"/>
            <a:ext cx="605307" cy="816284"/>
          </a:xfrm>
          <a:custGeom>
            <a:avLst/>
            <a:gdLst>
              <a:gd name="connsiteX0" fmla="*/ 0 w 605307"/>
              <a:gd name="connsiteY0" fmla="*/ 816284 h 816284"/>
              <a:gd name="connsiteX1" fmla="*/ 231819 w 605307"/>
              <a:gd name="connsiteY1" fmla="*/ 4915 h 816284"/>
              <a:gd name="connsiteX2" fmla="*/ 605307 w 605307"/>
              <a:gd name="connsiteY2" fmla="*/ 455675 h 816284"/>
              <a:gd name="connsiteX3" fmla="*/ 605307 w 605307"/>
              <a:gd name="connsiteY3" fmla="*/ 455675 h 816284"/>
              <a:gd name="connsiteX4" fmla="*/ 605307 w 605307"/>
              <a:gd name="connsiteY4" fmla="*/ 455675 h 81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07" h="816284">
                <a:moveTo>
                  <a:pt x="0" y="816284"/>
                </a:moveTo>
                <a:cubicBezTo>
                  <a:pt x="65467" y="440650"/>
                  <a:pt x="130935" y="65016"/>
                  <a:pt x="231819" y="4915"/>
                </a:cubicBezTo>
                <a:cubicBezTo>
                  <a:pt x="332703" y="-55186"/>
                  <a:pt x="605307" y="455675"/>
                  <a:pt x="605307" y="455675"/>
                </a:cubicBezTo>
                <a:lnTo>
                  <a:pt x="605307" y="455675"/>
                </a:lnTo>
                <a:lnTo>
                  <a:pt x="605307" y="455675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709 Forma libre"/>
          <p:cNvSpPr/>
          <p:nvPr/>
        </p:nvSpPr>
        <p:spPr>
          <a:xfrm>
            <a:off x="6053272" y="3711886"/>
            <a:ext cx="534698" cy="816284"/>
          </a:xfrm>
          <a:custGeom>
            <a:avLst/>
            <a:gdLst>
              <a:gd name="connsiteX0" fmla="*/ 0 w 605307"/>
              <a:gd name="connsiteY0" fmla="*/ 816284 h 816284"/>
              <a:gd name="connsiteX1" fmla="*/ 231819 w 605307"/>
              <a:gd name="connsiteY1" fmla="*/ 4915 h 816284"/>
              <a:gd name="connsiteX2" fmla="*/ 605307 w 605307"/>
              <a:gd name="connsiteY2" fmla="*/ 455675 h 816284"/>
              <a:gd name="connsiteX3" fmla="*/ 605307 w 605307"/>
              <a:gd name="connsiteY3" fmla="*/ 455675 h 816284"/>
              <a:gd name="connsiteX4" fmla="*/ 605307 w 605307"/>
              <a:gd name="connsiteY4" fmla="*/ 455675 h 81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07" h="816284">
                <a:moveTo>
                  <a:pt x="0" y="816284"/>
                </a:moveTo>
                <a:cubicBezTo>
                  <a:pt x="65467" y="440650"/>
                  <a:pt x="130935" y="65016"/>
                  <a:pt x="231819" y="4915"/>
                </a:cubicBezTo>
                <a:cubicBezTo>
                  <a:pt x="332703" y="-55186"/>
                  <a:pt x="605307" y="455675"/>
                  <a:pt x="605307" y="455675"/>
                </a:cubicBezTo>
                <a:lnTo>
                  <a:pt x="605307" y="455675"/>
                </a:lnTo>
                <a:lnTo>
                  <a:pt x="605307" y="455675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710 Forma libre"/>
          <p:cNvSpPr/>
          <p:nvPr/>
        </p:nvSpPr>
        <p:spPr>
          <a:xfrm>
            <a:off x="6631264" y="3337314"/>
            <a:ext cx="534698" cy="816284"/>
          </a:xfrm>
          <a:custGeom>
            <a:avLst/>
            <a:gdLst>
              <a:gd name="connsiteX0" fmla="*/ 0 w 605307"/>
              <a:gd name="connsiteY0" fmla="*/ 816284 h 816284"/>
              <a:gd name="connsiteX1" fmla="*/ 231819 w 605307"/>
              <a:gd name="connsiteY1" fmla="*/ 4915 h 816284"/>
              <a:gd name="connsiteX2" fmla="*/ 605307 w 605307"/>
              <a:gd name="connsiteY2" fmla="*/ 455675 h 816284"/>
              <a:gd name="connsiteX3" fmla="*/ 605307 w 605307"/>
              <a:gd name="connsiteY3" fmla="*/ 455675 h 816284"/>
              <a:gd name="connsiteX4" fmla="*/ 605307 w 605307"/>
              <a:gd name="connsiteY4" fmla="*/ 455675 h 81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07" h="816284">
                <a:moveTo>
                  <a:pt x="0" y="816284"/>
                </a:moveTo>
                <a:cubicBezTo>
                  <a:pt x="65467" y="440650"/>
                  <a:pt x="130935" y="65016"/>
                  <a:pt x="231819" y="4915"/>
                </a:cubicBezTo>
                <a:cubicBezTo>
                  <a:pt x="332703" y="-55186"/>
                  <a:pt x="605307" y="455675"/>
                  <a:pt x="605307" y="455675"/>
                </a:cubicBezTo>
                <a:lnTo>
                  <a:pt x="605307" y="455675"/>
                </a:lnTo>
                <a:lnTo>
                  <a:pt x="605307" y="455675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712 Forma libre"/>
          <p:cNvSpPr/>
          <p:nvPr/>
        </p:nvSpPr>
        <p:spPr>
          <a:xfrm>
            <a:off x="6356465" y="3902462"/>
            <a:ext cx="847899" cy="990963"/>
          </a:xfrm>
          <a:custGeom>
            <a:avLst/>
            <a:gdLst>
              <a:gd name="connsiteX0" fmla="*/ 0 w 847899"/>
              <a:gd name="connsiteY0" fmla="*/ 990963 h 990963"/>
              <a:gd name="connsiteX1" fmla="*/ 642851 w 847899"/>
              <a:gd name="connsiteY1" fmla="*/ 43313 h 990963"/>
              <a:gd name="connsiteX2" fmla="*/ 847899 w 847899"/>
              <a:gd name="connsiteY2" fmla="*/ 248360 h 9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899" h="990963">
                <a:moveTo>
                  <a:pt x="0" y="990963"/>
                </a:moveTo>
                <a:cubicBezTo>
                  <a:pt x="250767" y="579021"/>
                  <a:pt x="501535" y="167080"/>
                  <a:pt x="642851" y="43313"/>
                </a:cubicBezTo>
                <a:cubicBezTo>
                  <a:pt x="784168" y="-80454"/>
                  <a:pt x="816033" y="83953"/>
                  <a:pt x="847899" y="24836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713 Forma libre"/>
          <p:cNvSpPr/>
          <p:nvPr/>
        </p:nvSpPr>
        <p:spPr>
          <a:xfrm>
            <a:off x="6855766" y="3537207"/>
            <a:ext cx="847899" cy="990963"/>
          </a:xfrm>
          <a:custGeom>
            <a:avLst/>
            <a:gdLst>
              <a:gd name="connsiteX0" fmla="*/ 0 w 847899"/>
              <a:gd name="connsiteY0" fmla="*/ 990963 h 990963"/>
              <a:gd name="connsiteX1" fmla="*/ 642851 w 847899"/>
              <a:gd name="connsiteY1" fmla="*/ 43313 h 990963"/>
              <a:gd name="connsiteX2" fmla="*/ 847899 w 847899"/>
              <a:gd name="connsiteY2" fmla="*/ 248360 h 99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899" h="990963">
                <a:moveTo>
                  <a:pt x="0" y="990963"/>
                </a:moveTo>
                <a:cubicBezTo>
                  <a:pt x="250767" y="579021"/>
                  <a:pt x="501535" y="167080"/>
                  <a:pt x="642851" y="43313"/>
                </a:cubicBezTo>
                <a:cubicBezTo>
                  <a:pt x="784168" y="-80454"/>
                  <a:pt x="816033" y="83953"/>
                  <a:pt x="847899" y="24836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714 Forma libre"/>
          <p:cNvSpPr/>
          <p:nvPr/>
        </p:nvSpPr>
        <p:spPr>
          <a:xfrm>
            <a:off x="6993775" y="3493492"/>
            <a:ext cx="1540625" cy="1427643"/>
          </a:xfrm>
          <a:custGeom>
            <a:avLst/>
            <a:gdLst>
              <a:gd name="connsiteX0" fmla="*/ 0 w 1540625"/>
              <a:gd name="connsiteY0" fmla="*/ 1427643 h 1427643"/>
              <a:gd name="connsiteX1" fmla="*/ 1163781 w 1540625"/>
              <a:gd name="connsiteY1" fmla="*/ 75439 h 1427643"/>
              <a:gd name="connsiteX2" fmla="*/ 1540625 w 1540625"/>
              <a:gd name="connsiteY2" fmla="*/ 291570 h 14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625" h="1427643">
                <a:moveTo>
                  <a:pt x="0" y="1427643"/>
                </a:moveTo>
                <a:cubicBezTo>
                  <a:pt x="453505" y="846213"/>
                  <a:pt x="907010" y="264784"/>
                  <a:pt x="1163781" y="75439"/>
                </a:cubicBezTo>
                <a:cubicBezTo>
                  <a:pt x="1420552" y="-113906"/>
                  <a:pt x="1480588" y="88832"/>
                  <a:pt x="1540625" y="29157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715 Elipse"/>
          <p:cNvSpPr/>
          <p:nvPr/>
        </p:nvSpPr>
        <p:spPr>
          <a:xfrm>
            <a:off x="7990179" y="3411612"/>
            <a:ext cx="45719" cy="45719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716 Elipse"/>
          <p:cNvSpPr/>
          <p:nvPr/>
        </p:nvSpPr>
        <p:spPr>
          <a:xfrm>
            <a:off x="8108604" y="3297066"/>
            <a:ext cx="45719" cy="45719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717 Elipse"/>
          <p:cNvSpPr/>
          <p:nvPr/>
        </p:nvSpPr>
        <p:spPr>
          <a:xfrm>
            <a:off x="8232764" y="3185147"/>
            <a:ext cx="45719" cy="45719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7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4</a:t>
            </a:fld>
            <a:endParaRPr lang="es-ES"/>
          </a:p>
        </p:txBody>
      </p:sp>
      <p:grpSp>
        <p:nvGrpSpPr>
          <p:cNvPr id="25" name="24 Grupo"/>
          <p:cNvGrpSpPr/>
          <p:nvPr/>
        </p:nvGrpSpPr>
        <p:grpSpPr>
          <a:xfrm>
            <a:off x="127380" y="3527220"/>
            <a:ext cx="728084" cy="680991"/>
            <a:chOff x="127380" y="3527220"/>
            <a:chExt cx="728084" cy="680991"/>
          </a:xfrm>
        </p:grpSpPr>
        <p:sp>
          <p:nvSpPr>
            <p:cNvPr id="6" name="5 CuadroTexto"/>
            <p:cNvSpPr txBox="1"/>
            <p:nvPr/>
          </p:nvSpPr>
          <p:spPr>
            <a:xfrm>
              <a:off x="127380" y="3527220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“pod”</a:t>
              </a:r>
              <a:endParaRPr lang="en-US" dirty="0"/>
            </a:p>
          </p:txBody>
        </p:sp>
        <p:cxnSp>
          <p:nvCxnSpPr>
            <p:cNvPr id="9" name="8 Conector recto de flecha"/>
            <p:cNvCxnSpPr>
              <a:stCxn id="6" idx="2"/>
            </p:cNvCxnSpPr>
            <p:nvPr/>
          </p:nvCxnSpPr>
          <p:spPr>
            <a:xfrm>
              <a:off x="491422" y="3896552"/>
              <a:ext cx="94725" cy="3116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CuadroTexto"/>
          <p:cNvSpPr txBox="1"/>
          <p:nvPr/>
        </p:nvSpPr>
        <p:spPr>
          <a:xfrm>
            <a:off x="7099964" y="26710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Dragonfly</a:t>
            </a:r>
            <a:endParaRPr lang="en-US" dirty="0"/>
          </a:p>
        </p:txBody>
      </p:sp>
      <p:sp>
        <p:nvSpPr>
          <p:cNvPr id="708" name="707 CuadroTexto"/>
          <p:cNvSpPr txBox="1"/>
          <p:nvPr/>
        </p:nvSpPr>
        <p:spPr>
          <a:xfrm>
            <a:off x="3315629" y="2671048"/>
            <a:ext cx="6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707" grpId="0" animBg="1"/>
      <p:bldP spid="710" grpId="0" animBg="1"/>
      <p:bldP spid="711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26" grpId="0"/>
      <p:bldP spid="7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1.1 </a:t>
            </a:r>
            <a:r>
              <a:rPr lang="en-US" sz="3200" dirty="0"/>
              <a:t>Motivation:</a:t>
            </a:r>
            <a:br>
              <a:rPr lang="en-US" sz="3200" dirty="0"/>
            </a:br>
            <a:r>
              <a:rPr lang="en-US" sz="3200" dirty="0"/>
              <a:t>      datacenter fat tree (folded clos) </a:t>
            </a:r>
            <a:r>
              <a:rPr lang="en-US" sz="3200" dirty="0" err="1"/>
              <a:t>vs</a:t>
            </a:r>
            <a:r>
              <a:rPr lang="en-US" sz="3200" dirty="0"/>
              <a:t> dragonfly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Dragonfly: </a:t>
            </a:r>
            <a:r>
              <a:rPr lang="en-US" dirty="0" smtClean="0"/>
              <a:t>Direct network, no transit routers</a:t>
            </a:r>
          </a:p>
          <a:p>
            <a:pPr lvl="1"/>
            <a:r>
              <a:rPr lang="en-US" dirty="0" smtClean="0"/>
              <a:t>Connect the routers in a group (pod) by direct links</a:t>
            </a:r>
          </a:p>
          <a:p>
            <a:pPr lvl="1"/>
            <a:r>
              <a:rPr lang="en-US" dirty="0" smtClean="0"/>
              <a:t>Connect the different groups by direct links between certain routers</a:t>
            </a:r>
          </a:p>
          <a:p>
            <a:r>
              <a:rPr lang="en-US" b="1" dirty="0" smtClean="0"/>
              <a:t>What’s good</a:t>
            </a:r>
            <a:r>
              <a:rPr lang="en-US" b="1" dirty="0"/>
              <a:t>?</a:t>
            </a:r>
            <a:endParaRPr lang="en-US" b="1" dirty="0" smtClean="0"/>
          </a:p>
          <a:p>
            <a:pPr lvl="1"/>
            <a:r>
              <a:rPr lang="en-US" b="1" dirty="0" smtClean="0"/>
              <a:t>Less cost: </a:t>
            </a:r>
            <a:r>
              <a:rPr lang="en-US" dirty="0" smtClean="0"/>
              <a:t>No transit switches, less and shorter links</a:t>
            </a:r>
          </a:p>
          <a:p>
            <a:pPr lvl="2"/>
            <a:r>
              <a:rPr lang="en-US" dirty="0" smtClean="0"/>
              <a:t>Only inter-group links need to be optical</a:t>
            </a:r>
          </a:p>
          <a:p>
            <a:pPr lvl="1"/>
            <a:r>
              <a:rPr lang="en-US" b="1" dirty="0" smtClean="0"/>
              <a:t>Less energy: </a:t>
            </a:r>
            <a:r>
              <a:rPr lang="en-US" dirty="0" smtClean="0"/>
              <a:t>Lower # of hops (diameter 3)</a:t>
            </a:r>
          </a:p>
          <a:p>
            <a:r>
              <a:rPr lang="en-US" b="1" dirty="0" smtClean="0"/>
              <a:t>What’s bad?</a:t>
            </a:r>
          </a:p>
          <a:p>
            <a:pPr lvl="1"/>
            <a:r>
              <a:rPr lang="en-US" b="1" dirty="0"/>
              <a:t>Deadlock:</a:t>
            </a:r>
            <a:r>
              <a:rPr lang="en-US" dirty="0"/>
              <a:t> cyclic dependencies can appear in the network</a:t>
            </a:r>
          </a:p>
          <a:p>
            <a:pPr lvl="2"/>
            <a:r>
              <a:rPr lang="en-US" dirty="0"/>
              <a:t>Solution: Deadlock-free routing mechanism required</a:t>
            </a:r>
          </a:p>
          <a:p>
            <a:pPr lvl="1"/>
            <a:r>
              <a:rPr lang="en-US" b="1" dirty="0" smtClean="0"/>
              <a:t>Congestion: </a:t>
            </a:r>
            <a:r>
              <a:rPr lang="en-US" dirty="0" smtClean="0"/>
              <a:t>A single link (or a few of them) between groups, which can easily saturate</a:t>
            </a:r>
          </a:p>
          <a:p>
            <a:pPr lvl="2"/>
            <a:r>
              <a:rPr lang="en-US" dirty="0"/>
              <a:t>Congestion appears in </a:t>
            </a:r>
            <a:r>
              <a:rPr lang="en-US" dirty="0" smtClean="0"/>
              <a:t>both local or global links.</a:t>
            </a:r>
            <a:endParaRPr lang="en-US" dirty="0"/>
          </a:p>
          <a:p>
            <a:pPr lvl="2"/>
            <a:r>
              <a:rPr lang="en-US" dirty="0" smtClean="0"/>
              <a:t>Solution: non-minimal adaptive routing to avoid congested links</a:t>
            </a:r>
          </a:p>
          <a:p>
            <a:pPr lvl="3"/>
            <a:r>
              <a:rPr lang="en-US" dirty="0" smtClean="0"/>
              <a:t>Local misrouting within groups (2 local hops instead of 1)</a:t>
            </a:r>
          </a:p>
          <a:p>
            <a:pPr lvl="3"/>
            <a:r>
              <a:rPr lang="en-US" dirty="0" smtClean="0"/>
              <a:t>Global misrouting between groups (visit an intermediate group in transit).</a:t>
            </a:r>
          </a:p>
          <a:p>
            <a:pPr lvl="2"/>
            <a:endParaRPr lang="en-U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171328" y="6221499"/>
            <a:ext cx="599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[2] </a:t>
            </a:r>
            <a:r>
              <a:rPr lang="en-US" sz="1600" dirty="0"/>
              <a:t>K. Gunther, “Prevention of deadlocks in packet-switched data </a:t>
            </a:r>
            <a:r>
              <a:rPr lang="en-US" sz="1600" dirty="0" smtClean="0"/>
              <a:t>transport systems</a:t>
            </a:r>
            <a:r>
              <a:rPr lang="en-US" sz="1600" dirty="0"/>
              <a:t>,” </a:t>
            </a:r>
            <a:r>
              <a:rPr lang="en-US" sz="1600" dirty="0" smtClean="0"/>
              <a:t>Trans. Communications </a:t>
            </a:r>
            <a:r>
              <a:rPr lang="en-US" sz="1600" dirty="0"/>
              <a:t>1981.</a:t>
            </a:r>
            <a:endParaRPr lang="en-US" sz="16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</a:t>
            </a:r>
            <a:r>
              <a:rPr lang="es-ES" dirty="0" smtClean="0"/>
              <a:t>. </a:t>
            </a:r>
            <a:r>
              <a:rPr lang="es-ES" dirty="0" err="1"/>
              <a:t>Introduction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Dragonfly</a:t>
            </a:r>
            <a:r>
              <a:rPr lang="es-ES" dirty="0"/>
              <a:t> </a:t>
            </a:r>
            <a:r>
              <a:rPr lang="es-ES" dirty="0" err="1"/>
              <a:t>networks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Minimal Routing</a:t>
            </a:r>
          </a:p>
          <a:p>
            <a:pPr lvl="1"/>
            <a:r>
              <a:rPr lang="en-US" dirty="0" smtClean="0"/>
              <a:t>Longest path: 3 hops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local</a:t>
            </a:r>
            <a:r>
              <a:rPr lang="en-US" dirty="0" smtClean="0"/>
              <a:t> –</a:t>
            </a:r>
            <a:r>
              <a:rPr lang="en-US" dirty="0" smtClean="0">
                <a:solidFill>
                  <a:srgbClr val="00B050"/>
                </a:solidFill>
              </a:rPr>
              <a:t> global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7030A0"/>
                </a:solidFill>
              </a:rPr>
              <a:t>local</a:t>
            </a:r>
          </a:p>
          <a:p>
            <a:pPr lvl="1"/>
            <a:r>
              <a:rPr lang="en-US" dirty="0" smtClean="0"/>
              <a:t>Deadlock avoidance:</a:t>
            </a:r>
          </a:p>
          <a:p>
            <a:pPr lvl="2"/>
            <a:r>
              <a:rPr lang="en-US" dirty="0" smtClean="0"/>
              <a:t>3 logical VCs [2] </a:t>
            </a:r>
          </a:p>
          <a:p>
            <a:pPr lvl="2">
              <a:buNone/>
            </a:pPr>
            <a:r>
              <a:rPr lang="en-US" dirty="0" smtClean="0">
                <a:solidFill>
                  <a:srgbClr val="7030A0"/>
                </a:solidFill>
              </a:rPr>
              <a:t>VC0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B050"/>
                </a:solidFill>
              </a:rPr>
              <a:t>VC1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7030A0"/>
                </a:solidFill>
              </a:rPr>
              <a:t>VC2</a:t>
            </a:r>
          </a:p>
          <a:p>
            <a:pPr lvl="2"/>
            <a:r>
              <a:rPr lang="en-US" dirty="0" smtClean="0"/>
              <a:t>2 physical VCs per local port + 1 physical VC per global port</a:t>
            </a:r>
          </a:p>
          <a:p>
            <a:pPr lvl="1"/>
            <a:r>
              <a:rPr lang="en-US" dirty="0" smtClean="0"/>
              <a:t>Good performance under UN traffic</a:t>
            </a:r>
          </a:p>
          <a:p>
            <a:pPr lvl="1"/>
            <a:r>
              <a:rPr lang="en-US" dirty="0" smtClean="0"/>
              <a:t>Saturation of the global link with adversarial traffic </a:t>
            </a:r>
            <a:r>
              <a:rPr lang="en-US" i="1" dirty="0" smtClean="0"/>
              <a:t>ADV+N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779838" y="1280567"/>
          <a:ext cx="4951412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" name="Visio" r:id="rId4" imgW="4952056" imgH="4885177" progId="Visio.Drawing.11">
                  <p:embed/>
                </p:oleObj>
              </mc:Choice>
              <mc:Fallback>
                <p:oleObj name="Visio" r:id="rId4" imgW="4952056" imgH="4885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280567"/>
                        <a:ext cx="4951412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308626" y="1916832"/>
          <a:ext cx="855662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" name="Visio" r:id="rId6" imgW="855868" imgH="3922138" progId="Visio.Drawing.11">
                  <p:embed/>
                </p:oleObj>
              </mc:Choice>
              <mc:Fallback>
                <p:oleObj name="Visio" r:id="rId6" imgW="855868" imgH="39221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626" y="1916832"/>
                        <a:ext cx="855662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724128" y="5571901"/>
          <a:ext cx="75565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" name="Visio" r:id="rId8" imgW="754987" imgH="232923" progId="Visio.Drawing.11">
                  <p:embed/>
                </p:oleObj>
              </mc:Choice>
              <mc:Fallback>
                <p:oleObj name="Visio" r:id="rId8" imgW="754987" imgH="2329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571901"/>
                        <a:ext cx="75565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6372200" y="1678261"/>
          <a:ext cx="7191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" name="Visio" r:id="rId10" imgW="719652" imgH="382081" progId="Visio.Drawing.11">
                  <p:embed/>
                </p:oleObj>
              </mc:Choice>
              <mc:Fallback>
                <p:oleObj name="Visio" r:id="rId10" imgW="719652" imgH="3820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678261"/>
                        <a:ext cx="7191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822825" y="5949950"/>
          <a:ext cx="1117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" name="Visio" r:id="rId12" imgW="1118050" imgH="753353" progId="Visio.Drawing.11">
                  <p:embed/>
                </p:oleObj>
              </mc:Choice>
              <mc:Fallback>
                <p:oleObj name="Visio" r:id="rId12" imgW="1118050" imgH="7533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5949950"/>
                        <a:ext cx="11176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6262712" y="836712"/>
          <a:ext cx="1117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Visio" r:id="rId14" imgW="1118050" imgH="645268" progId="Visio.Drawing.11">
                  <p:embed/>
                </p:oleObj>
              </mc:Choice>
              <mc:Fallback>
                <p:oleObj name="Visio" r:id="rId14" imgW="1118050" imgH="6452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712" y="836712"/>
                        <a:ext cx="1117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Rectángulo"/>
          <p:cNvSpPr/>
          <p:nvPr/>
        </p:nvSpPr>
        <p:spPr>
          <a:xfrm>
            <a:off x="6084168" y="6237312"/>
            <a:ext cx="8640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084168" y="623731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Source</a:t>
            </a:r>
            <a:r>
              <a:rPr lang="es-ES" sz="1200" dirty="0" smtClean="0"/>
              <a:t> </a:t>
            </a:r>
            <a:r>
              <a:rPr lang="es-ES" sz="1200" dirty="0" err="1" smtClean="0"/>
              <a:t>group</a:t>
            </a:r>
            <a:r>
              <a:rPr lang="es-ES" sz="1200" dirty="0" smtClean="0"/>
              <a:t> </a:t>
            </a:r>
            <a:r>
              <a:rPr lang="es-ES" sz="1200" i="1" dirty="0" smtClean="0"/>
              <a:t>i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7380312" y="1196752"/>
            <a:ext cx="1080120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7380312" y="119675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Destination</a:t>
            </a:r>
            <a:r>
              <a:rPr lang="es-ES" sz="1200" dirty="0" smtClean="0"/>
              <a:t> </a:t>
            </a:r>
            <a:r>
              <a:rPr lang="es-ES" sz="1200" dirty="0" err="1" smtClean="0"/>
              <a:t>group</a:t>
            </a:r>
            <a:r>
              <a:rPr lang="es-ES" sz="1200" dirty="0" smtClean="0"/>
              <a:t> </a:t>
            </a:r>
            <a:r>
              <a:rPr lang="es-ES" sz="1200" i="1" dirty="0" err="1" smtClean="0"/>
              <a:t>i+N</a:t>
            </a:r>
            <a:endParaRPr lang="es-ES" sz="1200" dirty="0"/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6414988" y="1939702"/>
          <a:ext cx="720725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" name="Visio" r:id="rId16" imgW="720461" imgH="3864853" progId="Visio.Drawing.11">
                  <p:embed/>
                </p:oleObj>
              </mc:Choice>
              <mc:Fallback>
                <p:oleObj name="Visio" r:id="rId16" imgW="720461" imgH="38648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4988" y="1939702"/>
                        <a:ext cx="720725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5146575" y="3284314"/>
          <a:ext cx="1389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" name="Visio" r:id="rId18" imgW="1389133" imgH="525023" progId="Visio.Drawing.11">
                  <p:embed/>
                </p:oleObj>
              </mc:Choice>
              <mc:Fallback>
                <p:oleObj name="Visio" r:id="rId18" imgW="1389133" imgH="525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575" y="3284314"/>
                        <a:ext cx="1389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2</a:t>
            </a:r>
            <a:r>
              <a:rPr lang="es-ES" dirty="0" smtClean="0"/>
              <a:t>. </a:t>
            </a:r>
            <a:r>
              <a:rPr lang="es-ES" dirty="0" err="1" smtClean="0"/>
              <a:t>Introduction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Dragonfly</a:t>
            </a:r>
            <a:r>
              <a:rPr lang="es-ES" dirty="0" smtClean="0"/>
              <a:t> </a:t>
            </a:r>
            <a:r>
              <a:rPr lang="es-ES" dirty="0" err="1" smtClean="0"/>
              <a:t>networks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3394720" cy="4153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Valiant Routing [3]</a:t>
            </a:r>
          </a:p>
          <a:p>
            <a:pPr lvl="1"/>
            <a:r>
              <a:rPr lang="en-US" dirty="0" smtClean="0"/>
              <a:t>Also “global misrouting”</a:t>
            </a:r>
          </a:p>
          <a:p>
            <a:pPr lvl="1"/>
            <a:r>
              <a:rPr lang="en-US" dirty="0" smtClean="0"/>
              <a:t>Selects a </a:t>
            </a:r>
            <a:r>
              <a:rPr lang="en-US" dirty="0" err="1" smtClean="0"/>
              <a:t>andom</a:t>
            </a:r>
            <a:r>
              <a:rPr lang="en-US" dirty="0" smtClean="0"/>
              <a:t> intermediate group</a:t>
            </a:r>
          </a:p>
          <a:p>
            <a:pPr lvl="1"/>
            <a:r>
              <a:rPr lang="en-US" dirty="0" smtClean="0"/>
              <a:t>Balances use of links</a:t>
            </a:r>
          </a:p>
          <a:p>
            <a:pPr lvl="1"/>
            <a:r>
              <a:rPr lang="en-US" dirty="0" smtClean="0"/>
              <a:t>Doubles latency</a:t>
            </a:r>
          </a:p>
          <a:p>
            <a:pPr lvl="1"/>
            <a:r>
              <a:rPr lang="en-US" dirty="0" smtClean="0"/>
              <a:t>Halves max. throughput under Uniform traffic</a:t>
            </a:r>
          </a:p>
          <a:p>
            <a:pPr lvl="1"/>
            <a:r>
              <a:rPr lang="en-US" dirty="0" smtClean="0"/>
              <a:t>Longest path 5 hops: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local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B050"/>
                </a:solidFill>
              </a:rPr>
              <a:t>global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7030A0"/>
                </a:solidFill>
              </a:rPr>
              <a:t>local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B050"/>
                </a:solidFill>
              </a:rPr>
              <a:t>global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7030A0"/>
                </a:solidFill>
              </a:rPr>
              <a:t>local</a:t>
            </a:r>
          </a:p>
          <a:p>
            <a:pPr lvl="1"/>
            <a:r>
              <a:rPr lang="en-US" dirty="0" smtClean="0"/>
              <a:t>Deadlock avoidance: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3 VCs </a:t>
            </a:r>
            <a:r>
              <a:rPr lang="en-US" dirty="0" smtClean="0"/>
              <a:t>per local port + </a:t>
            </a:r>
            <a:r>
              <a:rPr lang="en-US" dirty="0" smtClean="0">
                <a:solidFill>
                  <a:srgbClr val="00B050"/>
                </a:solidFill>
              </a:rPr>
              <a:t>2 VCs </a:t>
            </a:r>
            <a:r>
              <a:rPr lang="en-US" dirty="0" smtClean="0"/>
              <a:t>per global port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779912" y="1268760"/>
          <a:ext cx="4951412" cy="48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" name="Visio" r:id="rId4" imgW="4952056" imgH="4885177" progId="Visio.Drawing.11">
                  <p:embed/>
                </p:oleObj>
              </mc:Choice>
              <mc:Fallback>
                <p:oleObj name="Visio" r:id="rId4" imgW="4952056" imgH="48851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268760"/>
                        <a:ext cx="4951412" cy="488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822552" y="5949280"/>
          <a:ext cx="1117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" name="Visio" r:id="rId6" imgW="1118050" imgH="753353" progId="Visio.Drawing.11">
                  <p:embed/>
                </p:oleObj>
              </mc:Choice>
              <mc:Fallback>
                <p:oleObj name="Visio" r:id="rId6" imgW="1118050" imgH="7533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552" y="5949280"/>
                        <a:ext cx="11176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262688" y="836613"/>
          <a:ext cx="1117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" name="Visio" r:id="rId8" imgW="1118050" imgH="645268" progId="Visio.Drawing.11">
                  <p:embed/>
                </p:oleObj>
              </mc:Choice>
              <mc:Fallback>
                <p:oleObj name="Visio" r:id="rId8" imgW="1118050" imgH="6452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836613"/>
                        <a:ext cx="1117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652120" y="5517232"/>
          <a:ext cx="1130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" name="Visio" r:id="rId10" imgW="1129648" imgH="215360" progId="Visio.Drawing.11">
                  <p:embed/>
                </p:oleObj>
              </mc:Choice>
              <mc:Fallback>
                <p:oleObj name="Visio" r:id="rId10" imgW="1129648" imgH="215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517232"/>
                        <a:ext cx="1130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732240" y="4581128"/>
          <a:ext cx="13843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" name="Visio" r:id="rId12" imgW="1385087" imgH="1178128" progId="Visio.Drawing.11">
                  <p:embed/>
                </p:oleObj>
              </mc:Choice>
              <mc:Fallback>
                <p:oleObj name="Visio" r:id="rId12" imgW="1385087" imgH="11781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581128"/>
                        <a:ext cx="138430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983041" y="3538711"/>
          <a:ext cx="3333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" name="Visio" r:id="rId14" imgW="332852" imgH="1114357" progId="Visio.Drawing.11">
                  <p:embed/>
                </p:oleObj>
              </mc:Choice>
              <mc:Fallback>
                <p:oleObj name="Visio" r:id="rId14" imgW="332852" imgH="11143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041" y="3538711"/>
                        <a:ext cx="3333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7380312" y="2017266"/>
          <a:ext cx="936625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" name="Visio" r:id="rId16" imgW="935979" imgH="1555074" progId="Visio.Drawing.11">
                  <p:embed/>
                </p:oleObj>
              </mc:Choice>
              <mc:Fallback>
                <p:oleObj name="Visio" r:id="rId16" imgW="935979" imgH="15550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2017266"/>
                        <a:ext cx="936625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6326783" y="1628800"/>
          <a:ext cx="11255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" name="Visio" r:id="rId18" imgW="1125872" imgH="564474" progId="Visio.Drawing.11">
                  <p:embed/>
                </p:oleObj>
              </mc:Choice>
              <mc:Fallback>
                <p:oleObj name="Visio" r:id="rId18" imgW="1125872" imgH="56447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783" y="1628800"/>
                        <a:ext cx="11255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6516216" y="3501008"/>
          <a:ext cx="16906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" name="Visio" r:id="rId20" imgW="1691235" imgH="636351" progId="Visio.Drawing.11">
                  <p:embed/>
                </p:oleObj>
              </mc:Choice>
              <mc:Fallback>
                <p:oleObj name="Visio" r:id="rId20" imgW="1691235" imgH="6363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501008"/>
                        <a:ext cx="16906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67544" y="5910371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[3] L. Valiant, “A scheme for fast parallel communication," SIAM journal on com-</a:t>
            </a:r>
          </a:p>
          <a:p>
            <a:r>
              <a:rPr lang="nl-NL" sz="1600" dirty="0" smtClean="0"/>
              <a:t>puting, vol. 11, p. 350, 1982.</a:t>
            </a:r>
            <a:endParaRPr lang="en-US" sz="1600" dirty="0" smtClean="0"/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6373044" y="1916832"/>
          <a:ext cx="720725" cy="386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" name="Visio" r:id="rId22" imgW="720461" imgH="3864853" progId="Visio.Drawing.11">
                  <p:embed/>
                </p:oleObj>
              </mc:Choice>
              <mc:Fallback>
                <p:oleObj name="Visio" r:id="rId22" imgW="720461" imgH="38648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044" y="1916832"/>
                        <a:ext cx="720725" cy="386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5076056" y="3261444"/>
          <a:ext cx="1389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" name="Visio" r:id="rId24" imgW="1389133" imgH="525023" progId="Visio.Drawing.11">
                  <p:embed/>
                </p:oleObj>
              </mc:Choice>
              <mc:Fallback>
                <p:oleObj name="Visio" r:id="rId24" imgW="1389133" imgH="525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261444"/>
                        <a:ext cx="1389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</a:t>
            </a:r>
            <a:r>
              <a:rPr lang="es-ES" dirty="0" smtClean="0"/>
              <a:t>. </a:t>
            </a:r>
            <a:r>
              <a:rPr lang="es-ES" dirty="0" err="1"/>
              <a:t>Introduction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Dragonfly</a:t>
            </a:r>
            <a:r>
              <a:rPr lang="es-ES" dirty="0"/>
              <a:t> </a:t>
            </a:r>
            <a:r>
              <a:rPr lang="es-ES" dirty="0" err="1"/>
              <a:t>networks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44930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Adaptive Routing</a:t>
            </a:r>
          </a:p>
          <a:p>
            <a:pPr lvl="1"/>
            <a:r>
              <a:rPr lang="en-US" b="1" dirty="0"/>
              <a:t>Dynamically chooses between minimal and non-minimal routing. </a:t>
            </a:r>
          </a:p>
          <a:p>
            <a:pPr lvl="1"/>
            <a:r>
              <a:rPr lang="en-US" dirty="0" smtClean="0"/>
              <a:t>Relies on the information about the state of the network</a:t>
            </a:r>
          </a:p>
          <a:p>
            <a:pPr lvl="1"/>
            <a:r>
              <a:rPr lang="en-US" dirty="0" smtClean="0"/>
              <a:t>Source routing </a:t>
            </a:r>
            <a:r>
              <a:rPr lang="en-US" dirty="0" smtClean="0">
                <a:sym typeface="Wingdings" pitchFamily="2" charset="2"/>
              </a:rPr>
              <a:t> Congested global queues can be in other routers</a:t>
            </a:r>
            <a:endParaRPr lang="en-US" dirty="0" smtClean="0"/>
          </a:p>
          <a:p>
            <a:r>
              <a:rPr lang="en-US" b="1" dirty="0" smtClean="0"/>
              <a:t>Piggybacking Routing </a:t>
            </a:r>
            <a:r>
              <a:rPr lang="en-US" dirty="0" smtClean="0"/>
              <a:t>(PB) [4]</a:t>
            </a:r>
          </a:p>
          <a:p>
            <a:pPr lvl="1"/>
            <a:r>
              <a:rPr lang="en-US" dirty="0" smtClean="0"/>
              <a:t>Each router flags if a global queue is congested</a:t>
            </a:r>
          </a:p>
          <a:p>
            <a:pPr lvl="1"/>
            <a:r>
              <a:rPr lang="en-US" dirty="0" smtClean="0"/>
              <a:t>Broadcast information about queues</a:t>
            </a:r>
          </a:p>
          <a:p>
            <a:pPr lvl="2"/>
            <a:r>
              <a:rPr lang="en-US" dirty="0" smtClean="0"/>
              <a:t>Remote information</a:t>
            </a:r>
          </a:p>
          <a:p>
            <a:pPr lvl="1"/>
            <a:r>
              <a:rPr lang="en-US" dirty="0" smtClean="0"/>
              <a:t>Chooses between minimal and Valiant</a:t>
            </a:r>
          </a:p>
          <a:p>
            <a:pPr lvl="1"/>
            <a:r>
              <a:rPr lang="en-US" dirty="0" smtClean="0"/>
              <a:t>Source routing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7565" y="6376987"/>
            <a:ext cx="798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[4] Jiang, Kim, Dally. </a:t>
            </a:r>
            <a:r>
              <a:rPr lang="en-US" sz="1400" i="1" dirty="0" smtClean="0"/>
              <a:t>Indirect adaptive routing on large scale interconnection networks. ISCA '09.</a:t>
            </a:r>
          </a:p>
        </p:txBody>
      </p:sp>
      <p:sp>
        <p:nvSpPr>
          <p:cNvPr id="6" name="AutoShape 5"/>
          <p:cNvSpPr>
            <a:spLocks noChangeAspect="1" noChangeArrowheads="1" noTextEdit="1"/>
          </p:cNvSpPr>
          <p:nvPr/>
        </p:nvSpPr>
        <p:spPr bwMode="auto">
          <a:xfrm>
            <a:off x="4979789" y="1567333"/>
            <a:ext cx="39798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148064" y="3343746"/>
            <a:ext cx="3792538" cy="2730500"/>
          </a:xfrm>
          <a:custGeom>
            <a:avLst/>
            <a:gdLst>
              <a:gd name="T0" fmla="*/ 4907 w 5210"/>
              <a:gd name="T1" fmla="*/ 3750 h 3750"/>
              <a:gd name="T2" fmla="*/ 5210 w 5210"/>
              <a:gd name="T3" fmla="*/ 3447 h 3750"/>
              <a:gd name="T4" fmla="*/ 5210 w 5210"/>
              <a:gd name="T5" fmla="*/ 3447 h 3750"/>
              <a:gd name="T6" fmla="*/ 5210 w 5210"/>
              <a:gd name="T7" fmla="*/ 303 h 3750"/>
              <a:gd name="T8" fmla="*/ 4907 w 5210"/>
              <a:gd name="T9" fmla="*/ 0 h 3750"/>
              <a:gd name="T10" fmla="*/ 302 w 5210"/>
              <a:gd name="T11" fmla="*/ 0 h 3750"/>
              <a:gd name="T12" fmla="*/ 0 w 5210"/>
              <a:gd name="T13" fmla="*/ 303 h 3750"/>
              <a:gd name="T14" fmla="*/ 0 w 5210"/>
              <a:gd name="T15" fmla="*/ 303 h 3750"/>
              <a:gd name="T16" fmla="*/ 0 w 5210"/>
              <a:gd name="T17" fmla="*/ 3447 h 3750"/>
              <a:gd name="T18" fmla="*/ 302 w 5210"/>
              <a:gd name="T19" fmla="*/ 3750 h 3750"/>
              <a:gd name="T20" fmla="*/ 302 w 5210"/>
              <a:gd name="T21" fmla="*/ 3750 h 3750"/>
              <a:gd name="T22" fmla="*/ 4907 w 5210"/>
              <a:gd name="T23" fmla="*/ 375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10" h="3750">
                <a:moveTo>
                  <a:pt x="4907" y="3750"/>
                </a:moveTo>
                <a:cubicBezTo>
                  <a:pt x="5074" y="3750"/>
                  <a:pt x="5210" y="3614"/>
                  <a:pt x="5210" y="3447"/>
                </a:cubicBezTo>
                <a:lnTo>
                  <a:pt x="5210" y="3447"/>
                </a:lnTo>
                <a:lnTo>
                  <a:pt x="5210" y="303"/>
                </a:lnTo>
                <a:cubicBezTo>
                  <a:pt x="5210" y="136"/>
                  <a:pt x="5074" y="0"/>
                  <a:pt x="4907" y="0"/>
                </a:cubicBezTo>
                <a:lnTo>
                  <a:pt x="302" y="0"/>
                </a:lnTo>
                <a:cubicBezTo>
                  <a:pt x="135" y="0"/>
                  <a:pt x="0" y="136"/>
                  <a:pt x="0" y="303"/>
                </a:cubicBezTo>
                <a:lnTo>
                  <a:pt x="0" y="303"/>
                </a:lnTo>
                <a:lnTo>
                  <a:pt x="0" y="3447"/>
                </a:lnTo>
                <a:cubicBezTo>
                  <a:pt x="0" y="3614"/>
                  <a:pt x="135" y="3750"/>
                  <a:pt x="302" y="3750"/>
                </a:cubicBezTo>
                <a:lnTo>
                  <a:pt x="302" y="3750"/>
                </a:lnTo>
                <a:lnTo>
                  <a:pt x="4907" y="375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148064" y="3343746"/>
            <a:ext cx="3792538" cy="2730500"/>
          </a:xfrm>
          <a:custGeom>
            <a:avLst/>
            <a:gdLst>
              <a:gd name="T0" fmla="*/ 4907 w 5210"/>
              <a:gd name="T1" fmla="*/ 3750 h 3750"/>
              <a:gd name="T2" fmla="*/ 5210 w 5210"/>
              <a:gd name="T3" fmla="*/ 3447 h 3750"/>
              <a:gd name="T4" fmla="*/ 5210 w 5210"/>
              <a:gd name="T5" fmla="*/ 3447 h 3750"/>
              <a:gd name="T6" fmla="*/ 5210 w 5210"/>
              <a:gd name="T7" fmla="*/ 303 h 3750"/>
              <a:gd name="T8" fmla="*/ 4907 w 5210"/>
              <a:gd name="T9" fmla="*/ 0 h 3750"/>
              <a:gd name="T10" fmla="*/ 302 w 5210"/>
              <a:gd name="T11" fmla="*/ 0 h 3750"/>
              <a:gd name="T12" fmla="*/ 0 w 5210"/>
              <a:gd name="T13" fmla="*/ 303 h 3750"/>
              <a:gd name="T14" fmla="*/ 0 w 5210"/>
              <a:gd name="T15" fmla="*/ 303 h 3750"/>
              <a:gd name="T16" fmla="*/ 0 w 5210"/>
              <a:gd name="T17" fmla="*/ 3447 h 3750"/>
              <a:gd name="T18" fmla="*/ 302 w 5210"/>
              <a:gd name="T19" fmla="*/ 3750 h 3750"/>
              <a:gd name="T20" fmla="*/ 302 w 5210"/>
              <a:gd name="T21" fmla="*/ 3750 h 3750"/>
              <a:gd name="T22" fmla="*/ 4907 w 5210"/>
              <a:gd name="T23" fmla="*/ 375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10" h="3750">
                <a:moveTo>
                  <a:pt x="4907" y="3750"/>
                </a:moveTo>
                <a:cubicBezTo>
                  <a:pt x="5074" y="3750"/>
                  <a:pt x="5210" y="3614"/>
                  <a:pt x="5210" y="3447"/>
                </a:cubicBezTo>
                <a:lnTo>
                  <a:pt x="5210" y="3447"/>
                </a:lnTo>
                <a:lnTo>
                  <a:pt x="5210" y="303"/>
                </a:lnTo>
                <a:cubicBezTo>
                  <a:pt x="5210" y="136"/>
                  <a:pt x="5074" y="0"/>
                  <a:pt x="4907" y="0"/>
                </a:cubicBezTo>
                <a:lnTo>
                  <a:pt x="302" y="0"/>
                </a:lnTo>
                <a:cubicBezTo>
                  <a:pt x="135" y="0"/>
                  <a:pt x="0" y="136"/>
                  <a:pt x="0" y="303"/>
                </a:cubicBezTo>
                <a:lnTo>
                  <a:pt x="0" y="303"/>
                </a:lnTo>
                <a:lnTo>
                  <a:pt x="0" y="3447"/>
                </a:lnTo>
                <a:cubicBezTo>
                  <a:pt x="0" y="3614"/>
                  <a:pt x="135" y="3750"/>
                  <a:pt x="302" y="3750"/>
                </a:cubicBezTo>
                <a:lnTo>
                  <a:pt x="302" y="3750"/>
                </a:lnTo>
                <a:lnTo>
                  <a:pt x="4907" y="375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278364" y="5002683"/>
            <a:ext cx="1477963" cy="95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278364" y="5002683"/>
            <a:ext cx="1477963" cy="9556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668889" y="5213821"/>
            <a:ext cx="685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Source</a:t>
            </a:r>
            <a:endParaRPr lang="en-US" b="1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691114" y="5482108"/>
            <a:ext cx="649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Router</a:t>
            </a:r>
            <a:endParaRPr lang="en-US" b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305227" y="3516783"/>
            <a:ext cx="1273175" cy="957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05227" y="3516783"/>
            <a:ext cx="1273175" cy="9572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448352" y="3534246"/>
            <a:ext cx="1274762" cy="95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448352" y="3534246"/>
            <a:ext cx="1274762" cy="955675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941814" y="2445221"/>
            <a:ext cx="0" cy="1071562"/>
          </a:xfrm>
          <a:prstGeom prst="line">
            <a:avLst/>
          </a:prstGeom>
          <a:noFill/>
          <a:ln w="38100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8086527" y="2445221"/>
            <a:ext cx="0" cy="1089025"/>
          </a:xfrm>
          <a:prstGeom prst="line">
            <a:avLst/>
          </a:prstGeom>
          <a:noFill/>
          <a:ln w="38100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859264" y="1586383"/>
            <a:ext cx="165100" cy="5953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859264" y="1586383"/>
            <a:ext cx="165100" cy="59531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859264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024364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859264" y="1653058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859264" y="1718146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859264" y="1784821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59264" y="1849908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859264" y="1916583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5859264" y="1983258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5859264" y="2048346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859264" y="2115021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003977" y="1586383"/>
            <a:ext cx="163512" cy="19843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8003977" y="1586383"/>
            <a:ext cx="163512" cy="198438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8003977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8167489" y="1586383"/>
            <a:ext cx="0" cy="7921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8003977" y="1653058"/>
            <a:ext cx="16351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8003977" y="1718146"/>
            <a:ext cx="163512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7" name="Group 66"/>
          <p:cNvGrpSpPr>
            <a:grpSpLocks/>
          </p:cNvGrpSpPr>
          <p:nvPr/>
        </p:nvGrpSpPr>
        <p:grpSpPr bwMode="auto">
          <a:xfrm>
            <a:off x="7756327" y="1902296"/>
            <a:ext cx="785812" cy="3578225"/>
            <a:chOff x="4695" y="1219"/>
            <a:chExt cx="495" cy="2254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695" y="1371"/>
              <a:ext cx="440" cy="2102"/>
            </a:xfrm>
            <a:custGeom>
              <a:avLst/>
              <a:gdLst>
                <a:gd name="T0" fmla="*/ 0 w 440"/>
                <a:gd name="T1" fmla="*/ 2102 h 2102"/>
                <a:gd name="T2" fmla="*/ 440 w 440"/>
                <a:gd name="T3" fmla="*/ 0 h 2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0" h="2102">
                  <a:moveTo>
                    <a:pt x="0" y="2102"/>
                  </a:moveTo>
                  <a:cubicBezTo>
                    <a:pt x="232" y="2102"/>
                    <a:pt x="424" y="1183"/>
                    <a:pt x="440" y="0"/>
                  </a:cubicBezTo>
                </a:path>
              </a:pathLst>
            </a:custGeom>
            <a:noFill/>
            <a:ln w="492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080" y="1219"/>
              <a:ext cx="110" cy="166"/>
            </a:xfrm>
            <a:custGeom>
              <a:avLst/>
              <a:gdLst>
                <a:gd name="T0" fmla="*/ 0 w 110"/>
                <a:gd name="T1" fmla="*/ 165 h 166"/>
                <a:gd name="T2" fmla="*/ 56 w 110"/>
                <a:gd name="T3" fmla="*/ 0 h 166"/>
                <a:gd name="T4" fmla="*/ 110 w 110"/>
                <a:gd name="T5" fmla="*/ 166 h 166"/>
                <a:gd name="T6" fmla="*/ 0 w 110"/>
                <a:gd name="T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66">
                  <a:moveTo>
                    <a:pt x="0" y="165"/>
                  </a:moveTo>
                  <a:lnTo>
                    <a:pt x="56" y="0"/>
                  </a:lnTo>
                  <a:lnTo>
                    <a:pt x="110" y="166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0" name="Freeform 39"/>
          <p:cNvSpPr>
            <a:spLocks/>
          </p:cNvSpPr>
          <p:nvPr/>
        </p:nvSpPr>
        <p:spPr bwMode="auto">
          <a:xfrm>
            <a:off x="4998839" y="3531071"/>
            <a:ext cx="1897063" cy="441325"/>
          </a:xfrm>
          <a:custGeom>
            <a:avLst/>
            <a:gdLst>
              <a:gd name="T0" fmla="*/ 436 w 1195"/>
              <a:gd name="T1" fmla="*/ 64 h 278"/>
              <a:gd name="T2" fmla="*/ 119 w 1195"/>
              <a:gd name="T3" fmla="*/ 55 h 278"/>
              <a:gd name="T4" fmla="*/ 225 w 1195"/>
              <a:gd name="T5" fmla="*/ 126 h 278"/>
              <a:gd name="T6" fmla="*/ 0 w 1195"/>
              <a:gd name="T7" fmla="*/ 179 h 278"/>
              <a:gd name="T8" fmla="*/ 299 w 1195"/>
              <a:gd name="T9" fmla="*/ 203 h 278"/>
              <a:gd name="T10" fmla="*/ 332 w 1195"/>
              <a:gd name="T11" fmla="*/ 278 h 278"/>
              <a:gd name="T12" fmla="*/ 598 w 1195"/>
              <a:gd name="T13" fmla="*/ 237 h 278"/>
              <a:gd name="T14" fmla="*/ 863 w 1195"/>
              <a:gd name="T15" fmla="*/ 278 h 278"/>
              <a:gd name="T16" fmla="*/ 896 w 1195"/>
              <a:gd name="T17" fmla="*/ 203 h 278"/>
              <a:gd name="T18" fmla="*/ 1195 w 1195"/>
              <a:gd name="T19" fmla="*/ 179 h 278"/>
              <a:gd name="T20" fmla="*/ 970 w 1195"/>
              <a:gd name="T21" fmla="*/ 126 h 278"/>
              <a:gd name="T22" fmla="*/ 1077 w 1195"/>
              <a:gd name="T23" fmla="*/ 55 h 278"/>
              <a:gd name="T24" fmla="*/ 763 w 1195"/>
              <a:gd name="T25" fmla="*/ 64 h 278"/>
              <a:gd name="T26" fmla="*/ 598 w 1195"/>
              <a:gd name="T27" fmla="*/ 0 h 278"/>
              <a:gd name="T28" fmla="*/ 436 w 1195"/>
              <a:gd name="T29" fmla="*/ 64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5" h="278">
                <a:moveTo>
                  <a:pt x="436" y="64"/>
                </a:moveTo>
                <a:lnTo>
                  <a:pt x="119" y="55"/>
                </a:lnTo>
                <a:lnTo>
                  <a:pt x="225" y="126"/>
                </a:lnTo>
                <a:lnTo>
                  <a:pt x="0" y="179"/>
                </a:lnTo>
                <a:lnTo>
                  <a:pt x="299" y="203"/>
                </a:lnTo>
                <a:lnTo>
                  <a:pt x="332" y="278"/>
                </a:lnTo>
                <a:lnTo>
                  <a:pt x="598" y="237"/>
                </a:lnTo>
                <a:lnTo>
                  <a:pt x="863" y="278"/>
                </a:lnTo>
                <a:lnTo>
                  <a:pt x="896" y="203"/>
                </a:lnTo>
                <a:lnTo>
                  <a:pt x="1195" y="179"/>
                </a:lnTo>
                <a:lnTo>
                  <a:pt x="970" y="126"/>
                </a:lnTo>
                <a:lnTo>
                  <a:pt x="1077" y="55"/>
                </a:lnTo>
                <a:lnTo>
                  <a:pt x="763" y="64"/>
                </a:lnTo>
                <a:lnTo>
                  <a:pt x="598" y="0"/>
                </a:lnTo>
                <a:lnTo>
                  <a:pt x="436" y="64"/>
                </a:lnTo>
                <a:close/>
              </a:path>
            </a:pathLst>
          </a:custGeom>
          <a:solidFill>
            <a:srgbClr val="E8EE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998839" y="3531071"/>
            <a:ext cx="1897063" cy="441325"/>
          </a:xfrm>
          <a:custGeom>
            <a:avLst/>
            <a:gdLst>
              <a:gd name="T0" fmla="*/ 436 w 1195"/>
              <a:gd name="T1" fmla="*/ 64 h 278"/>
              <a:gd name="T2" fmla="*/ 119 w 1195"/>
              <a:gd name="T3" fmla="*/ 55 h 278"/>
              <a:gd name="T4" fmla="*/ 225 w 1195"/>
              <a:gd name="T5" fmla="*/ 126 h 278"/>
              <a:gd name="T6" fmla="*/ 0 w 1195"/>
              <a:gd name="T7" fmla="*/ 179 h 278"/>
              <a:gd name="T8" fmla="*/ 299 w 1195"/>
              <a:gd name="T9" fmla="*/ 203 h 278"/>
              <a:gd name="T10" fmla="*/ 332 w 1195"/>
              <a:gd name="T11" fmla="*/ 278 h 278"/>
              <a:gd name="T12" fmla="*/ 598 w 1195"/>
              <a:gd name="T13" fmla="*/ 237 h 278"/>
              <a:gd name="T14" fmla="*/ 863 w 1195"/>
              <a:gd name="T15" fmla="*/ 278 h 278"/>
              <a:gd name="T16" fmla="*/ 896 w 1195"/>
              <a:gd name="T17" fmla="*/ 203 h 278"/>
              <a:gd name="T18" fmla="*/ 1195 w 1195"/>
              <a:gd name="T19" fmla="*/ 179 h 278"/>
              <a:gd name="T20" fmla="*/ 970 w 1195"/>
              <a:gd name="T21" fmla="*/ 126 h 278"/>
              <a:gd name="T22" fmla="*/ 1077 w 1195"/>
              <a:gd name="T23" fmla="*/ 55 h 278"/>
              <a:gd name="T24" fmla="*/ 763 w 1195"/>
              <a:gd name="T25" fmla="*/ 64 h 278"/>
              <a:gd name="T26" fmla="*/ 598 w 1195"/>
              <a:gd name="T27" fmla="*/ 0 h 278"/>
              <a:gd name="T28" fmla="*/ 436 w 1195"/>
              <a:gd name="T29" fmla="*/ 64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95" h="278">
                <a:moveTo>
                  <a:pt x="436" y="64"/>
                </a:moveTo>
                <a:lnTo>
                  <a:pt x="119" y="55"/>
                </a:lnTo>
                <a:lnTo>
                  <a:pt x="225" y="126"/>
                </a:lnTo>
                <a:lnTo>
                  <a:pt x="0" y="179"/>
                </a:lnTo>
                <a:lnTo>
                  <a:pt x="299" y="203"/>
                </a:lnTo>
                <a:lnTo>
                  <a:pt x="332" y="278"/>
                </a:lnTo>
                <a:lnTo>
                  <a:pt x="598" y="237"/>
                </a:lnTo>
                <a:lnTo>
                  <a:pt x="863" y="278"/>
                </a:lnTo>
                <a:lnTo>
                  <a:pt x="896" y="203"/>
                </a:lnTo>
                <a:lnTo>
                  <a:pt x="1195" y="179"/>
                </a:lnTo>
                <a:lnTo>
                  <a:pt x="970" y="126"/>
                </a:lnTo>
                <a:lnTo>
                  <a:pt x="1077" y="55"/>
                </a:lnTo>
                <a:lnTo>
                  <a:pt x="763" y="64"/>
                </a:lnTo>
                <a:lnTo>
                  <a:pt x="598" y="0"/>
                </a:lnTo>
                <a:lnTo>
                  <a:pt x="436" y="64"/>
                </a:lnTo>
                <a:close/>
              </a:path>
            </a:pathLst>
          </a:custGeom>
          <a:solidFill>
            <a:srgbClr val="FF3300"/>
          </a:solidFill>
          <a:ln w="3175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398889" y="3618383"/>
            <a:ext cx="10953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Congestion</a:t>
            </a:r>
            <a:endParaRPr lang="en-US" b="1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859264" y="4148608"/>
            <a:ext cx="165100" cy="13176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859264" y="4148608"/>
            <a:ext cx="165100" cy="131763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5859264" y="4148608"/>
            <a:ext cx="0" cy="3222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024364" y="4148608"/>
            <a:ext cx="0" cy="322263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859264" y="4215283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8005564" y="4162896"/>
            <a:ext cx="165100" cy="13176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005564" y="4162896"/>
            <a:ext cx="165100" cy="131762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8005564" y="4162896"/>
            <a:ext cx="0" cy="3238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8170664" y="4162896"/>
            <a:ext cx="0" cy="32385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8005564" y="4227983"/>
            <a:ext cx="165100" cy="0"/>
          </a:xfrm>
          <a:prstGeom prst="line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53" name="Group 64"/>
          <p:cNvGrpSpPr>
            <a:grpSpLocks/>
          </p:cNvGrpSpPr>
          <p:nvPr/>
        </p:nvGrpSpPr>
        <p:grpSpPr bwMode="auto">
          <a:xfrm>
            <a:off x="5224264" y="3972396"/>
            <a:ext cx="1054100" cy="1512887"/>
            <a:chOff x="3100" y="2523"/>
            <a:chExt cx="664" cy="953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100" y="3063"/>
              <a:ext cx="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Busy</a:t>
              </a:r>
              <a:endParaRPr lang="en-US" b="1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290" y="2523"/>
              <a:ext cx="329" cy="904"/>
            </a:xfrm>
            <a:custGeom>
              <a:avLst/>
              <a:gdLst>
                <a:gd name="T0" fmla="*/ 0 w 329"/>
                <a:gd name="T1" fmla="*/ 0 h 904"/>
                <a:gd name="T2" fmla="*/ 329 w 329"/>
                <a:gd name="T3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904">
                  <a:moveTo>
                    <a:pt x="0" y="0"/>
                  </a:moveTo>
                  <a:cubicBezTo>
                    <a:pt x="0" y="413"/>
                    <a:pt x="133" y="778"/>
                    <a:pt x="329" y="904"/>
                  </a:cubicBezTo>
                </a:path>
              </a:pathLst>
            </a:custGeom>
            <a:noFill/>
            <a:ln w="49213" cap="rnd">
              <a:solidFill>
                <a:srgbClr val="F282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589" y="3370"/>
              <a:ext cx="175" cy="106"/>
            </a:xfrm>
            <a:custGeom>
              <a:avLst/>
              <a:gdLst>
                <a:gd name="T0" fmla="*/ 33 w 175"/>
                <a:gd name="T1" fmla="*/ 0 h 106"/>
                <a:gd name="T2" fmla="*/ 175 w 175"/>
                <a:gd name="T3" fmla="*/ 103 h 106"/>
                <a:gd name="T4" fmla="*/ 0 w 175"/>
                <a:gd name="T5" fmla="*/ 106 h 106"/>
                <a:gd name="T6" fmla="*/ 33 w 175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06">
                  <a:moveTo>
                    <a:pt x="33" y="0"/>
                  </a:moveTo>
                  <a:lnTo>
                    <a:pt x="175" y="103"/>
                  </a:lnTo>
                  <a:lnTo>
                    <a:pt x="0" y="10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8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7" name="Group 65"/>
          <p:cNvGrpSpPr>
            <a:grpSpLocks/>
          </p:cNvGrpSpPr>
          <p:nvPr/>
        </p:nvGrpSpPr>
        <p:grpSpPr bwMode="auto">
          <a:xfrm>
            <a:off x="7756327" y="4489921"/>
            <a:ext cx="1155700" cy="1022350"/>
            <a:chOff x="4695" y="2849"/>
            <a:chExt cx="728" cy="644"/>
          </a:xfrm>
        </p:grpSpPr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843" y="2849"/>
              <a:ext cx="346" cy="593"/>
            </a:xfrm>
            <a:custGeom>
              <a:avLst/>
              <a:gdLst>
                <a:gd name="T0" fmla="*/ 321 w 346"/>
                <a:gd name="T1" fmla="*/ 0 h 593"/>
                <a:gd name="T2" fmla="*/ 0 w 346"/>
                <a:gd name="T3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6" h="593">
                  <a:moveTo>
                    <a:pt x="321" y="0"/>
                  </a:moveTo>
                  <a:cubicBezTo>
                    <a:pt x="346" y="266"/>
                    <a:pt x="216" y="507"/>
                    <a:pt x="0" y="593"/>
                  </a:cubicBezTo>
                </a:path>
              </a:pathLst>
            </a:custGeom>
            <a:noFill/>
            <a:ln w="49213" cap="rnd">
              <a:solidFill>
                <a:srgbClr val="F282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695" y="3385"/>
              <a:ext cx="173" cy="108"/>
            </a:xfrm>
            <a:custGeom>
              <a:avLst/>
              <a:gdLst>
                <a:gd name="T0" fmla="*/ 173 w 173"/>
                <a:gd name="T1" fmla="*/ 108 h 108"/>
                <a:gd name="T2" fmla="*/ 0 w 173"/>
                <a:gd name="T3" fmla="*/ 88 h 108"/>
                <a:gd name="T4" fmla="*/ 150 w 173"/>
                <a:gd name="T5" fmla="*/ 0 h 108"/>
                <a:gd name="T6" fmla="*/ 173 w 173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08">
                  <a:moveTo>
                    <a:pt x="173" y="108"/>
                  </a:moveTo>
                  <a:lnTo>
                    <a:pt x="0" y="88"/>
                  </a:lnTo>
                  <a:lnTo>
                    <a:pt x="150" y="0"/>
                  </a:lnTo>
                  <a:lnTo>
                    <a:pt x="173" y="108"/>
                  </a:lnTo>
                  <a:close/>
                </a:path>
              </a:pathLst>
            </a:custGeom>
            <a:solidFill>
              <a:srgbClr val="F28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176" y="3056"/>
              <a:ext cx="24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Free</a:t>
              </a:r>
              <a:endParaRPr lang="en-US" b="1"/>
            </a:p>
          </p:txBody>
        </p:sp>
      </p:grp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9829" y="2748061"/>
            <a:ext cx="570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Global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MIN </a:t>
            </a:r>
            <a:endParaRPr lang="en-US" b="1" dirty="0"/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7500069" y="2748061"/>
            <a:ext cx="570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rgbClr val="000000"/>
                </a:solidFill>
              </a:rPr>
              <a:t>Global</a:t>
            </a:r>
          </a:p>
          <a:p>
            <a:r>
              <a:rPr lang="en-US" sz="1700" dirty="0" smtClean="0">
                <a:solidFill>
                  <a:srgbClr val="000000"/>
                </a:solidFill>
              </a:rPr>
              <a:t>VAL</a:t>
            </a:r>
            <a:endParaRPr lang="en-US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5244623" y="5537535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SOURCE </a:t>
            </a:r>
          </a:p>
          <a:p>
            <a:r>
              <a:rPr lang="es-ES" sz="1400" dirty="0" smtClean="0"/>
              <a:t>GROUP</a:t>
            </a:r>
            <a:endParaRPr lang="es-ES" sz="1400" dirty="0"/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7666633" y="3762745"/>
            <a:ext cx="649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Router</a:t>
            </a:r>
            <a:endParaRPr lang="en-US" b="1" dirty="0"/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5629077" y="3904133"/>
            <a:ext cx="6492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Router</a:t>
            </a:r>
            <a:endParaRPr lang="en-US" b="1" dirty="0"/>
          </a:p>
        </p:txBody>
      </p:sp>
      <p:sp>
        <p:nvSpPr>
          <p:cNvPr id="66" name="3 Marcador de número de diapositiva"/>
          <p:cNvSpPr txBox="1">
            <a:spLocks/>
          </p:cNvSpPr>
          <p:nvPr/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BEAB5-8855-4153-834E-2AA21031A9F2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7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73" name="7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5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r>
              <a:rPr lang="en-US" dirty="0" smtClean="0"/>
              <a:t>.1. Motivation: Local misrouting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Global links are the main bottleneck under adversarial traffic</a:t>
            </a:r>
          </a:p>
          <a:p>
            <a:r>
              <a:rPr lang="en-US" sz="2000" b="1" dirty="0" smtClean="0"/>
              <a:t>The saturation of local links also limits the performance</a:t>
            </a:r>
          </a:p>
          <a:p>
            <a:pPr lvl="1"/>
            <a:r>
              <a:rPr lang="en-US" sz="1800" dirty="0" smtClean="0"/>
              <a:t>Reduces max. throughput to </a:t>
            </a:r>
            <a:r>
              <a:rPr lang="en-US" sz="1800" i="1" dirty="0" smtClean="0"/>
              <a:t>1/h</a:t>
            </a:r>
            <a:r>
              <a:rPr lang="en-US" sz="1800" dirty="0" smtClean="0"/>
              <a:t>. For </a:t>
            </a:r>
            <a:r>
              <a:rPr lang="en-US" sz="1800" i="1" dirty="0" smtClean="0"/>
              <a:t>h=</a:t>
            </a:r>
            <a:r>
              <a:rPr lang="en-US" sz="1800" dirty="0" smtClean="0"/>
              <a:t>16, </a:t>
            </a:r>
            <a:r>
              <a:rPr lang="en-US" sz="1800" i="1" dirty="0" err="1" smtClean="0"/>
              <a:t>Th</a:t>
            </a:r>
            <a:r>
              <a:rPr lang="en-US" sz="1800" i="1" dirty="0" smtClean="0"/>
              <a:t> ≤ </a:t>
            </a:r>
            <a:r>
              <a:rPr lang="en-US" sz="1800" dirty="0" smtClean="0"/>
              <a:t>0.0624 </a:t>
            </a:r>
            <a:r>
              <a:rPr lang="en-US" sz="1800" dirty="0" err="1" smtClean="0"/>
              <a:t>phits</a:t>
            </a:r>
            <a:r>
              <a:rPr lang="en-US" sz="1800" dirty="0" smtClean="0"/>
              <a:t>/c (6,24%)</a:t>
            </a:r>
          </a:p>
          <a:p>
            <a:r>
              <a:rPr lang="en-US" sz="2000" dirty="0" smtClean="0"/>
              <a:t>Occurs with intra- (left) and inter- (right) group traffic</a:t>
            </a:r>
          </a:p>
          <a:p>
            <a:pPr lvl="1"/>
            <a:r>
              <a:rPr lang="en-US" sz="1800" dirty="0" smtClean="0"/>
              <a:t>Near-Neighbor traffic pattern: A single local link connects source and destination node </a:t>
            </a:r>
            <a:r>
              <a:rPr lang="en-US" sz="1800" dirty="0" smtClean="0">
                <a:sym typeface="Wingdings" pitchFamily="2" charset="2"/>
              </a:rPr>
              <a:t> Saturation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Pathological problem when using Valiant routing with adversarial traffic</a:t>
            </a:r>
          </a:p>
          <a:p>
            <a:endParaRPr lang="en-US" sz="2200" dirty="0" smtClean="0"/>
          </a:p>
          <a:p>
            <a:endParaRPr lang="en-US" sz="2000" dirty="0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99148"/>
              </p:ext>
            </p:extLst>
          </p:nvPr>
        </p:nvGraphicFramePr>
        <p:xfrm>
          <a:off x="148982" y="4937200"/>
          <a:ext cx="3946436" cy="162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Visio" r:id="rId4" imgW="5972731" imgH="2451911" progId="Visio.Drawing.11">
                  <p:embed/>
                </p:oleObj>
              </mc:Choice>
              <mc:Fallback>
                <p:oleObj name="Visio" r:id="rId4" imgW="5972731" imgH="24519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82" y="4937200"/>
                        <a:ext cx="3946436" cy="162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Forma libre"/>
          <p:cNvSpPr/>
          <p:nvPr/>
        </p:nvSpPr>
        <p:spPr>
          <a:xfrm>
            <a:off x="1877174" y="5729288"/>
            <a:ext cx="455706" cy="504056"/>
          </a:xfrm>
          <a:custGeom>
            <a:avLst/>
            <a:gdLst>
              <a:gd name="connsiteX0" fmla="*/ 40341 w 455706"/>
              <a:gd name="connsiteY0" fmla="*/ 609600 h 609600"/>
              <a:gd name="connsiteX1" fmla="*/ 58271 w 455706"/>
              <a:gd name="connsiteY1" fmla="*/ 125506 h 609600"/>
              <a:gd name="connsiteX2" fmla="*/ 389965 w 455706"/>
              <a:gd name="connsiteY2" fmla="*/ 71718 h 609600"/>
              <a:gd name="connsiteX3" fmla="*/ 452718 w 455706"/>
              <a:gd name="connsiteY3" fmla="*/ 555812 h 609600"/>
              <a:gd name="connsiteX4" fmla="*/ 452718 w 455706"/>
              <a:gd name="connsiteY4" fmla="*/ 55581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06" h="609600">
                <a:moveTo>
                  <a:pt x="40341" y="609600"/>
                </a:moveTo>
                <a:cubicBezTo>
                  <a:pt x="20170" y="412376"/>
                  <a:pt x="0" y="215153"/>
                  <a:pt x="58271" y="125506"/>
                </a:cubicBezTo>
                <a:cubicBezTo>
                  <a:pt x="116542" y="35859"/>
                  <a:pt x="324224" y="0"/>
                  <a:pt x="389965" y="71718"/>
                </a:cubicBezTo>
                <a:cubicBezTo>
                  <a:pt x="455706" y="143436"/>
                  <a:pt x="452718" y="555812"/>
                  <a:pt x="452718" y="555812"/>
                </a:cubicBezTo>
                <a:lnTo>
                  <a:pt x="452718" y="555812"/>
                </a:lnTo>
              </a:path>
            </a:pathLst>
          </a:custGeom>
          <a:ln w="2857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"/>
          <p:cNvCxnSpPr/>
          <p:nvPr/>
        </p:nvCxnSpPr>
        <p:spPr>
          <a:xfrm>
            <a:off x="1895104" y="5684175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41755"/>
              </p:ext>
            </p:extLst>
          </p:nvPr>
        </p:nvGraphicFramePr>
        <p:xfrm>
          <a:off x="1445126" y="4937200"/>
          <a:ext cx="13890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Visio" r:id="rId6" imgW="1389133" imgH="525023" progId="Visio.Drawing.11">
                  <p:embed/>
                </p:oleObj>
              </mc:Choice>
              <mc:Fallback>
                <p:oleObj name="Visio" r:id="rId6" imgW="1389133" imgH="525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126" y="4937200"/>
                        <a:ext cx="13890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34958"/>
              </p:ext>
            </p:extLst>
          </p:nvPr>
        </p:nvGraphicFramePr>
        <p:xfrm>
          <a:off x="4322404" y="4735738"/>
          <a:ext cx="4821596" cy="198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Visio" r:id="rId8" imgW="5972731" imgH="2451911" progId="Visio.Drawing.11">
                  <p:embed/>
                </p:oleObj>
              </mc:Choice>
              <mc:Fallback>
                <p:oleObj name="Visio" r:id="rId8" imgW="5972731" imgH="24519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404" y="4735738"/>
                        <a:ext cx="4821596" cy="1981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29 Conector recto"/>
          <p:cNvCxnSpPr/>
          <p:nvPr/>
        </p:nvCxnSpPr>
        <p:spPr>
          <a:xfrm flipV="1">
            <a:off x="4682444" y="4447706"/>
            <a:ext cx="0" cy="936104"/>
          </a:xfrm>
          <a:prstGeom prst="line">
            <a:avLst/>
          </a:prstGeom>
          <a:ln w="3175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flipV="1">
            <a:off x="4826460" y="4447706"/>
            <a:ext cx="0" cy="936104"/>
          </a:xfrm>
          <a:prstGeom prst="line">
            <a:avLst/>
          </a:prstGeom>
          <a:ln w="3175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4970476" y="4447706"/>
            <a:ext cx="0" cy="936104"/>
          </a:xfrm>
          <a:prstGeom prst="line">
            <a:avLst/>
          </a:prstGeom>
          <a:ln w="3175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10800000" flipV="1">
            <a:off x="8498868" y="4447706"/>
            <a:ext cx="0" cy="936104"/>
          </a:xfrm>
          <a:prstGeom prst="line">
            <a:avLst/>
          </a:prstGeom>
          <a:ln w="3175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 rot="10800000" flipV="1">
            <a:off x="8642884" y="4447706"/>
            <a:ext cx="0" cy="936104"/>
          </a:xfrm>
          <a:prstGeom prst="line">
            <a:avLst/>
          </a:prstGeom>
          <a:ln w="3175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10800000" flipV="1">
            <a:off x="8786900" y="4447706"/>
            <a:ext cx="0" cy="936104"/>
          </a:xfrm>
          <a:prstGeom prst="line">
            <a:avLst/>
          </a:prstGeom>
          <a:ln w="3175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16586"/>
              </p:ext>
            </p:extLst>
          </p:nvPr>
        </p:nvGraphicFramePr>
        <p:xfrm>
          <a:off x="4616538" y="4663730"/>
          <a:ext cx="417036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Visio" r:id="rId9" imgW="3616776" imgH="748742" progId="Visio.Drawing.11">
                  <p:embed/>
                </p:oleObj>
              </mc:Choice>
              <mc:Fallback>
                <p:oleObj name="Visio" r:id="rId9" imgW="3616776" imgH="74874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538" y="4663730"/>
                        <a:ext cx="4170362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49882"/>
              </p:ext>
            </p:extLst>
          </p:nvPr>
        </p:nvGraphicFramePr>
        <p:xfrm>
          <a:off x="4957968" y="4807746"/>
          <a:ext cx="3603943" cy="65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Visio" r:id="rId11" imgW="1614232" imgH="292199" progId="Visio.Drawing.11">
                  <p:embed/>
                </p:oleObj>
              </mc:Choice>
              <mc:Fallback>
                <p:oleObj name="Visio" r:id="rId11" imgW="1614232" imgH="2921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968" y="4807746"/>
                        <a:ext cx="3603943" cy="65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43906"/>
              </p:ext>
            </p:extLst>
          </p:nvPr>
        </p:nvGraphicFramePr>
        <p:xfrm>
          <a:off x="6050596" y="4375698"/>
          <a:ext cx="13890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Visio" r:id="rId13" imgW="1389133" imgH="525023" progId="Visio.Drawing.11">
                  <p:embed/>
                </p:oleObj>
              </mc:Choice>
              <mc:Fallback>
                <p:oleObj name="Visio" r:id="rId13" imgW="1389133" imgH="52502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596" y="4375698"/>
                        <a:ext cx="1389062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38 CuadroTexto"/>
          <p:cNvSpPr txBox="1"/>
          <p:nvPr/>
        </p:nvSpPr>
        <p:spPr>
          <a:xfrm>
            <a:off x="4682444" y="552782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R</a:t>
            </a:r>
            <a:r>
              <a:rPr lang="es-ES" sz="1400" baseline="-25000" dirty="0" smtClean="0"/>
              <a:t>in</a:t>
            </a:r>
            <a:endParaRPr lang="es-ES" sz="14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8282844" y="552782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R</a:t>
            </a:r>
            <a:r>
              <a:rPr lang="es-ES" sz="1400" baseline="-25000" dirty="0" err="1" smtClean="0"/>
              <a:t>out</a:t>
            </a:r>
            <a:endParaRPr lang="es-ES" sz="140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E. Vallejo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Efficient Routing Mechanisms for Dragonfly Networks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6932-34B9-4DDF-A43C-9E6ED909D71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7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</TotalTime>
  <Words>2234</Words>
  <Application>Microsoft Office PowerPoint</Application>
  <PresentationFormat>Presentación en pantalla (4:3)</PresentationFormat>
  <Paragraphs>376</Paragraphs>
  <Slides>23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Claridad</vt:lpstr>
      <vt:lpstr>Visio</vt:lpstr>
      <vt:lpstr>Efficient Routing Mechanisms for Dragonfly Networks</vt:lpstr>
      <vt:lpstr>Index</vt:lpstr>
      <vt:lpstr>1. Introduction 1.1 Motivation</vt:lpstr>
      <vt:lpstr>1.1 Motivation:       datacenter fat tree (folded clos) vs dragonfly</vt:lpstr>
      <vt:lpstr>1.1 Motivation:       datacenter fat tree (folded clos) vs dragonfly</vt:lpstr>
      <vt:lpstr>2. Introduction to Dragonfly networks</vt:lpstr>
      <vt:lpstr>Presentación de PowerPoint</vt:lpstr>
      <vt:lpstr>2. Introduction to Dragonfly networks</vt:lpstr>
      <vt:lpstr>3.1. Motivation: Local misrouting</vt:lpstr>
      <vt:lpstr>3.2 In-transit Misrouting</vt:lpstr>
      <vt:lpstr>Index</vt:lpstr>
      <vt:lpstr>2.1. RLM: Restricted Local Misrouting </vt:lpstr>
      <vt:lpstr>2.1. RLM: Restricted Local Misrouting </vt:lpstr>
      <vt:lpstr>2.2. OLM: Opportunistic Local Misrouting </vt:lpstr>
      <vt:lpstr>2.2. OLM: Opportunistic Local Misrouting </vt:lpstr>
      <vt:lpstr>Comparison chart</vt:lpstr>
      <vt:lpstr>Index</vt:lpstr>
      <vt:lpstr>3. Evaluation    3.1 Simulation parameters</vt:lpstr>
      <vt:lpstr>3. Evaluation    3.2. Latency and throughput</vt:lpstr>
      <vt:lpstr>3. Evaluation    3.2. Latency and throughput</vt:lpstr>
      <vt:lpstr>3. Evaluation    3.2. Variable local &amp; global misrouting</vt:lpstr>
      <vt:lpstr>4. Conclusions</vt:lpstr>
      <vt:lpstr>Efficient Routing Mechanisms for Dragonfly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y Sistemas Distribuidos (RCSD)</dc:title>
  <dc:creator>Enrique Vallejo</dc:creator>
  <cp:lastModifiedBy>Enrique Vallejo</cp:lastModifiedBy>
  <cp:revision>461</cp:revision>
  <cp:lastPrinted>2013-04-18T03:39:42Z</cp:lastPrinted>
  <dcterms:created xsi:type="dcterms:W3CDTF">2013-02-12T10:19:01Z</dcterms:created>
  <dcterms:modified xsi:type="dcterms:W3CDTF">2013-11-28T11:32:33Z</dcterms:modified>
</cp:coreProperties>
</file>